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28"/>
  </p:notesMasterIdLst>
  <p:handoutMasterIdLst>
    <p:handoutMasterId r:id="rId29"/>
  </p:handoutMasterIdLst>
  <p:sldIdLst>
    <p:sldId id="436" r:id="rId5"/>
    <p:sldId id="437" r:id="rId6"/>
    <p:sldId id="265" r:id="rId7"/>
    <p:sldId id="261" r:id="rId8"/>
    <p:sldId id="259" r:id="rId9"/>
    <p:sldId id="450" r:id="rId10"/>
    <p:sldId id="451" r:id="rId11"/>
    <p:sldId id="452" r:id="rId12"/>
    <p:sldId id="453" r:id="rId13"/>
    <p:sldId id="435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462" r:id="rId23"/>
    <p:sldId id="463" r:id="rId24"/>
    <p:sldId id="464" r:id="rId25"/>
    <p:sldId id="465" r:id="rId26"/>
    <p:sldId id="466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187"/>
    <a:srgbClr val="0C4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94" autoAdjust="0"/>
  </p:normalViewPr>
  <p:slideViewPr>
    <p:cSldViewPr snapToGrid="0">
      <p:cViewPr varScale="1">
        <p:scale>
          <a:sx n="78" d="100"/>
          <a:sy n="78" d="100"/>
        </p:scale>
        <p:origin x="154" y="72"/>
      </p:cViewPr>
      <p:guideLst/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25CE44-A1AB-4D93-A956-42E9A0BC14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320B48A-CC9A-4F95-9FF3-C22071397A11}">
      <dgm:prSet/>
      <dgm:spPr/>
      <dgm:t>
        <a:bodyPr/>
        <a:lstStyle/>
        <a:p>
          <a:r>
            <a:rPr lang="en-US" dirty="0"/>
            <a:t>Overall Status of ARPA Funding</a:t>
          </a:r>
        </a:p>
      </dgm:t>
    </dgm:pt>
    <dgm:pt modelId="{2CF63ECA-3925-4F15-ACFF-CBD4B1FB6079}" type="parTrans" cxnId="{63EF9CF0-0CC3-4E19-879C-C31D2B721745}">
      <dgm:prSet/>
      <dgm:spPr/>
      <dgm:t>
        <a:bodyPr/>
        <a:lstStyle/>
        <a:p>
          <a:endParaRPr lang="en-US"/>
        </a:p>
      </dgm:t>
    </dgm:pt>
    <dgm:pt modelId="{A24E6A08-E831-48D8-B845-D9F77CD0DBF5}" type="sibTrans" cxnId="{63EF9CF0-0CC3-4E19-879C-C31D2B721745}">
      <dgm:prSet/>
      <dgm:spPr/>
      <dgm:t>
        <a:bodyPr/>
        <a:lstStyle/>
        <a:p>
          <a:endParaRPr lang="en-US"/>
        </a:p>
      </dgm:t>
    </dgm:pt>
    <dgm:pt modelId="{E2B4C0A3-925F-4EA3-B7D9-91B5CD59BE8C}">
      <dgm:prSet/>
      <dgm:spPr/>
      <dgm:t>
        <a:bodyPr/>
        <a:lstStyle/>
        <a:p>
          <a:r>
            <a:rPr lang="en-US" dirty="0"/>
            <a:t>Funding to be Proposed for a Restricted Capital Reserve</a:t>
          </a:r>
        </a:p>
      </dgm:t>
    </dgm:pt>
    <dgm:pt modelId="{03CC8DC7-C466-4FFA-90A0-34A387367565}" type="parTrans" cxnId="{2D14DB3C-3F5D-4B9F-A238-4F497E7DE7A7}">
      <dgm:prSet/>
      <dgm:spPr/>
      <dgm:t>
        <a:bodyPr/>
        <a:lstStyle/>
        <a:p>
          <a:endParaRPr lang="en-US"/>
        </a:p>
      </dgm:t>
    </dgm:pt>
    <dgm:pt modelId="{1703CC3A-646C-48F4-A5AA-D5BB192BD420}" type="sibTrans" cxnId="{2D14DB3C-3F5D-4B9F-A238-4F497E7DE7A7}">
      <dgm:prSet/>
      <dgm:spPr/>
      <dgm:t>
        <a:bodyPr/>
        <a:lstStyle/>
        <a:p>
          <a:endParaRPr lang="en-US"/>
        </a:p>
      </dgm:t>
    </dgm:pt>
    <dgm:pt modelId="{EDAD3DEB-36AD-4ED4-BE90-ED42C35475FE}">
      <dgm:prSet/>
      <dgm:spPr/>
      <dgm:t>
        <a:bodyPr/>
        <a:lstStyle/>
        <a:p>
          <a:r>
            <a:rPr lang="en-US" dirty="0"/>
            <a:t>Rationale for Establishing a Restricted Capital Reserve</a:t>
          </a:r>
        </a:p>
      </dgm:t>
    </dgm:pt>
    <dgm:pt modelId="{79901A98-B53D-4487-BBF9-860CA56A9744}" type="parTrans" cxnId="{60DC9785-83BD-49B4-82DB-924BC0EDB1FF}">
      <dgm:prSet/>
      <dgm:spPr/>
      <dgm:t>
        <a:bodyPr/>
        <a:lstStyle/>
        <a:p>
          <a:endParaRPr lang="en-US"/>
        </a:p>
      </dgm:t>
    </dgm:pt>
    <dgm:pt modelId="{B4B4C0B4-57F4-487B-8CE3-E24DB790837F}" type="sibTrans" cxnId="{60DC9785-83BD-49B4-82DB-924BC0EDB1FF}">
      <dgm:prSet/>
      <dgm:spPr/>
      <dgm:t>
        <a:bodyPr/>
        <a:lstStyle/>
        <a:p>
          <a:endParaRPr lang="en-US"/>
        </a:p>
      </dgm:t>
    </dgm:pt>
    <dgm:pt modelId="{DBD6F336-1219-473F-8A0E-F41B2E4C74E6}">
      <dgm:prSet/>
      <dgm:spPr/>
      <dgm:t>
        <a:bodyPr/>
        <a:lstStyle/>
        <a:p>
          <a:r>
            <a:rPr lang="en-US" dirty="0"/>
            <a:t>Process and Next Steps</a:t>
          </a:r>
        </a:p>
      </dgm:t>
    </dgm:pt>
    <dgm:pt modelId="{449CEC7B-7E33-4C08-BA43-C54F739A30DA}" type="parTrans" cxnId="{F61EC457-410D-479D-A9B6-C739CB27AA8E}">
      <dgm:prSet/>
      <dgm:spPr/>
      <dgm:t>
        <a:bodyPr/>
        <a:lstStyle/>
        <a:p>
          <a:endParaRPr lang="en-US"/>
        </a:p>
      </dgm:t>
    </dgm:pt>
    <dgm:pt modelId="{863D6D18-2574-4AD6-811C-460F8D4F0529}" type="sibTrans" cxnId="{F61EC457-410D-479D-A9B6-C739CB27AA8E}">
      <dgm:prSet/>
      <dgm:spPr/>
      <dgm:t>
        <a:bodyPr/>
        <a:lstStyle/>
        <a:p>
          <a:endParaRPr lang="en-US"/>
        </a:p>
      </dgm:t>
    </dgm:pt>
    <dgm:pt modelId="{3347063D-5972-486E-96DB-21AD5A1847B9}" type="pres">
      <dgm:prSet presAssocID="{2825CE44-A1AB-4D93-A956-42E9A0BC14CA}" presName="root" presStyleCnt="0">
        <dgm:presLayoutVars>
          <dgm:dir/>
          <dgm:resizeHandles val="exact"/>
        </dgm:presLayoutVars>
      </dgm:prSet>
      <dgm:spPr/>
    </dgm:pt>
    <dgm:pt modelId="{A2C443D6-9D54-4009-B550-F29F242FC275}" type="pres">
      <dgm:prSet presAssocID="{E320B48A-CC9A-4F95-9FF3-C22071397A11}" presName="compNode" presStyleCnt="0"/>
      <dgm:spPr/>
    </dgm:pt>
    <dgm:pt modelId="{35301FFA-D9D6-4806-87E0-5E5A830472D3}" type="pres">
      <dgm:prSet presAssocID="{E320B48A-CC9A-4F95-9FF3-C22071397A11}" presName="bgRect" presStyleLbl="bgShp" presStyleIdx="0" presStyleCnt="4"/>
      <dgm:spPr/>
    </dgm:pt>
    <dgm:pt modelId="{A3781505-05B9-4A83-9DA4-27241CC65B13}" type="pres">
      <dgm:prSet presAssocID="{E320B48A-CC9A-4F95-9FF3-C22071397A1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8B477B8-A42F-4CC0-87E6-9872F566992A}" type="pres">
      <dgm:prSet presAssocID="{E320B48A-CC9A-4F95-9FF3-C22071397A11}" presName="spaceRect" presStyleCnt="0"/>
      <dgm:spPr/>
    </dgm:pt>
    <dgm:pt modelId="{5D0F4D6D-416D-4734-9160-8E513AB6A0BC}" type="pres">
      <dgm:prSet presAssocID="{E320B48A-CC9A-4F95-9FF3-C22071397A11}" presName="parTx" presStyleLbl="revTx" presStyleIdx="0" presStyleCnt="4">
        <dgm:presLayoutVars>
          <dgm:chMax val="0"/>
          <dgm:chPref val="0"/>
        </dgm:presLayoutVars>
      </dgm:prSet>
      <dgm:spPr/>
    </dgm:pt>
    <dgm:pt modelId="{9B8E0E1B-9AF0-4084-8890-05D66C89478A}" type="pres">
      <dgm:prSet presAssocID="{A24E6A08-E831-48D8-B845-D9F77CD0DBF5}" presName="sibTrans" presStyleCnt="0"/>
      <dgm:spPr/>
    </dgm:pt>
    <dgm:pt modelId="{75F79FD4-A56A-4CD4-9872-0605F094CAF0}" type="pres">
      <dgm:prSet presAssocID="{E2B4C0A3-925F-4EA3-B7D9-91B5CD59BE8C}" presName="compNode" presStyleCnt="0"/>
      <dgm:spPr/>
    </dgm:pt>
    <dgm:pt modelId="{C35D5BA1-D500-4AE3-91E1-CEC7A1B32868}" type="pres">
      <dgm:prSet presAssocID="{E2B4C0A3-925F-4EA3-B7D9-91B5CD59BE8C}" presName="bgRect" presStyleLbl="bgShp" presStyleIdx="1" presStyleCnt="4"/>
      <dgm:spPr/>
    </dgm:pt>
    <dgm:pt modelId="{E11E5BDF-935F-41D7-847C-5AAE48FC3627}" type="pres">
      <dgm:prSet presAssocID="{E2B4C0A3-925F-4EA3-B7D9-91B5CD59BE8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3566724-74EE-4DAA-9357-7DB255FE6D60}" type="pres">
      <dgm:prSet presAssocID="{E2B4C0A3-925F-4EA3-B7D9-91B5CD59BE8C}" presName="spaceRect" presStyleCnt="0"/>
      <dgm:spPr/>
    </dgm:pt>
    <dgm:pt modelId="{D8496BCF-4D87-4CCC-81E3-50781F79CC50}" type="pres">
      <dgm:prSet presAssocID="{E2B4C0A3-925F-4EA3-B7D9-91B5CD59BE8C}" presName="parTx" presStyleLbl="revTx" presStyleIdx="1" presStyleCnt="4">
        <dgm:presLayoutVars>
          <dgm:chMax val="0"/>
          <dgm:chPref val="0"/>
        </dgm:presLayoutVars>
      </dgm:prSet>
      <dgm:spPr/>
    </dgm:pt>
    <dgm:pt modelId="{B730D458-4898-4404-90F7-DFF9B3F2FB9F}" type="pres">
      <dgm:prSet presAssocID="{1703CC3A-646C-48F4-A5AA-D5BB192BD420}" presName="sibTrans" presStyleCnt="0"/>
      <dgm:spPr/>
    </dgm:pt>
    <dgm:pt modelId="{0F1716FD-4B55-457E-89BE-9B6DA0A89F43}" type="pres">
      <dgm:prSet presAssocID="{EDAD3DEB-36AD-4ED4-BE90-ED42C35475FE}" presName="compNode" presStyleCnt="0"/>
      <dgm:spPr/>
    </dgm:pt>
    <dgm:pt modelId="{E12A71DD-6324-484E-8A3C-EC05C5A3D353}" type="pres">
      <dgm:prSet presAssocID="{EDAD3DEB-36AD-4ED4-BE90-ED42C35475FE}" presName="bgRect" presStyleLbl="bgShp" presStyleIdx="2" presStyleCnt="4"/>
      <dgm:spPr/>
    </dgm:pt>
    <dgm:pt modelId="{0E4EC8AA-61CA-4EAA-B80E-50E219FA20E2}" type="pres">
      <dgm:prSet presAssocID="{EDAD3DEB-36AD-4ED4-BE90-ED42C35475F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7ABE4A1F-8374-446B-BAE5-2526AD283663}" type="pres">
      <dgm:prSet presAssocID="{EDAD3DEB-36AD-4ED4-BE90-ED42C35475FE}" presName="spaceRect" presStyleCnt="0"/>
      <dgm:spPr/>
    </dgm:pt>
    <dgm:pt modelId="{952FD987-7DB2-49E6-BF87-B503F1DA9BB3}" type="pres">
      <dgm:prSet presAssocID="{EDAD3DEB-36AD-4ED4-BE90-ED42C35475FE}" presName="parTx" presStyleLbl="revTx" presStyleIdx="2" presStyleCnt="4">
        <dgm:presLayoutVars>
          <dgm:chMax val="0"/>
          <dgm:chPref val="0"/>
        </dgm:presLayoutVars>
      </dgm:prSet>
      <dgm:spPr/>
    </dgm:pt>
    <dgm:pt modelId="{5B7D27B0-6B9E-4777-A40A-34B696005089}" type="pres">
      <dgm:prSet presAssocID="{B4B4C0B4-57F4-487B-8CE3-E24DB790837F}" presName="sibTrans" presStyleCnt="0"/>
      <dgm:spPr/>
    </dgm:pt>
    <dgm:pt modelId="{3D4E3C26-0607-4D3B-909C-1A430B5219FD}" type="pres">
      <dgm:prSet presAssocID="{DBD6F336-1219-473F-8A0E-F41B2E4C74E6}" presName="compNode" presStyleCnt="0"/>
      <dgm:spPr/>
    </dgm:pt>
    <dgm:pt modelId="{BD0FD803-FD30-4D29-9E7E-A432F813F0ED}" type="pres">
      <dgm:prSet presAssocID="{DBD6F336-1219-473F-8A0E-F41B2E4C74E6}" presName="bgRect" presStyleLbl="bgShp" presStyleIdx="3" presStyleCnt="4"/>
      <dgm:spPr/>
    </dgm:pt>
    <dgm:pt modelId="{8C4DE6F1-7EC2-4094-AE9C-F54849AE70BC}" type="pres">
      <dgm:prSet presAssocID="{DBD6F336-1219-473F-8A0E-F41B2E4C74E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8A683E76-2BA2-411E-90B4-56EEE07C2CE9}" type="pres">
      <dgm:prSet presAssocID="{DBD6F336-1219-473F-8A0E-F41B2E4C74E6}" presName="spaceRect" presStyleCnt="0"/>
      <dgm:spPr/>
    </dgm:pt>
    <dgm:pt modelId="{9568A49D-873E-443A-9CDB-87DB13FDEEDF}" type="pres">
      <dgm:prSet presAssocID="{DBD6F336-1219-473F-8A0E-F41B2E4C74E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D14DB3C-3F5D-4B9F-A238-4F497E7DE7A7}" srcId="{2825CE44-A1AB-4D93-A956-42E9A0BC14CA}" destId="{E2B4C0A3-925F-4EA3-B7D9-91B5CD59BE8C}" srcOrd="1" destOrd="0" parTransId="{03CC8DC7-C466-4FFA-90A0-34A387367565}" sibTransId="{1703CC3A-646C-48F4-A5AA-D5BB192BD420}"/>
    <dgm:cxn modelId="{73D81D56-B54B-4FC8-8205-D39289C76249}" type="presOf" srcId="{EDAD3DEB-36AD-4ED4-BE90-ED42C35475FE}" destId="{952FD987-7DB2-49E6-BF87-B503F1DA9BB3}" srcOrd="0" destOrd="0" presId="urn:microsoft.com/office/officeart/2018/2/layout/IconVerticalSolidList"/>
    <dgm:cxn modelId="{F61EC457-410D-479D-A9B6-C739CB27AA8E}" srcId="{2825CE44-A1AB-4D93-A956-42E9A0BC14CA}" destId="{DBD6F336-1219-473F-8A0E-F41B2E4C74E6}" srcOrd="3" destOrd="0" parTransId="{449CEC7B-7E33-4C08-BA43-C54F739A30DA}" sibTransId="{863D6D18-2574-4AD6-811C-460F8D4F0529}"/>
    <dgm:cxn modelId="{60DC9785-83BD-49B4-82DB-924BC0EDB1FF}" srcId="{2825CE44-A1AB-4D93-A956-42E9A0BC14CA}" destId="{EDAD3DEB-36AD-4ED4-BE90-ED42C35475FE}" srcOrd="2" destOrd="0" parTransId="{79901A98-B53D-4487-BBF9-860CA56A9744}" sibTransId="{B4B4C0B4-57F4-487B-8CE3-E24DB790837F}"/>
    <dgm:cxn modelId="{6ED44794-0085-4279-94E0-8447224FDC98}" type="presOf" srcId="{E2B4C0A3-925F-4EA3-B7D9-91B5CD59BE8C}" destId="{D8496BCF-4D87-4CCC-81E3-50781F79CC50}" srcOrd="0" destOrd="0" presId="urn:microsoft.com/office/officeart/2018/2/layout/IconVerticalSolidList"/>
    <dgm:cxn modelId="{2467C7CC-54E5-4AA2-A6A0-9DED22ABD376}" type="presOf" srcId="{DBD6F336-1219-473F-8A0E-F41B2E4C74E6}" destId="{9568A49D-873E-443A-9CDB-87DB13FDEEDF}" srcOrd="0" destOrd="0" presId="urn:microsoft.com/office/officeart/2018/2/layout/IconVerticalSolidList"/>
    <dgm:cxn modelId="{FFCC41EA-041B-44CC-B310-E24FC5C92A42}" type="presOf" srcId="{E320B48A-CC9A-4F95-9FF3-C22071397A11}" destId="{5D0F4D6D-416D-4734-9160-8E513AB6A0BC}" srcOrd="0" destOrd="0" presId="urn:microsoft.com/office/officeart/2018/2/layout/IconVerticalSolidList"/>
    <dgm:cxn modelId="{63EF9CF0-0CC3-4E19-879C-C31D2B721745}" srcId="{2825CE44-A1AB-4D93-A956-42E9A0BC14CA}" destId="{E320B48A-CC9A-4F95-9FF3-C22071397A11}" srcOrd="0" destOrd="0" parTransId="{2CF63ECA-3925-4F15-ACFF-CBD4B1FB6079}" sibTransId="{A24E6A08-E831-48D8-B845-D9F77CD0DBF5}"/>
    <dgm:cxn modelId="{8FEBECF2-B8B5-41C8-83B6-58AB3D36BADC}" type="presOf" srcId="{2825CE44-A1AB-4D93-A956-42E9A0BC14CA}" destId="{3347063D-5972-486E-96DB-21AD5A1847B9}" srcOrd="0" destOrd="0" presId="urn:microsoft.com/office/officeart/2018/2/layout/IconVerticalSolidList"/>
    <dgm:cxn modelId="{C50214AA-EC8A-4114-A3D6-73AA9B740A4D}" type="presParOf" srcId="{3347063D-5972-486E-96DB-21AD5A1847B9}" destId="{A2C443D6-9D54-4009-B550-F29F242FC275}" srcOrd="0" destOrd="0" presId="urn:microsoft.com/office/officeart/2018/2/layout/IconVerticalSolidList"/>
    <dgm:cxn modelId="{8E52AF7A-3599-4C65-9FA3-678F0107C623}" type="presParOf" srcId="{A2C443D6-9D54-4009-B550-F29F242FC275}" destId="{35301FFA-D9D6-4806-87E0-5E5A830472D3}" srcOrd="0" destOrd="0" presId="urn:microsoft.com/office/officeart/2018/2/layout/IconVerticalSolidList"/>
    <dgm:cxn modelId="{614EF642-C936-4B49-ABC8-0EDF4C3C326C}" type="presParOf" srcId="{A2C443D6-9D54-4009-B550-F29F242FC275}" destId="{A3781505-05B9-4A83-9DA4-27241CC65B13}" srcOrd="1" destOrd="0" presId="urn:microsoft.com/office/officeart/2018/2/layout/IconVerticalSolidList"/>
    <dgm:cxn modelId="{11521EA0-F871-48E8-B883-96E74CB80E37}" type="presParOf" srcId="{A2C443D6-9D54-4009-B550-F29F242FC275}" destId="{E8B477B8-A42F-4CC0-87E6-9872F566992A}" srcOrd="2" destOrd="0" presId="urn:microsoft.com/office/officeart/2018/2/layout/IconVerticalSolidList"/>
    <dgm:cxn modelId="{D7307E1F-62B5-4E19-BEDC-D98945BCFE74}" type="presParOf" srcId="{A2C443D6-9D54-4009-B550-F29F242FC275}" destId="{5D0F4D6D-416D-4734-9160-8E513AB6A0BC}" srcOrd="3" destOrd="0" presId="urn:microsoft.com/office/officeart/2018/2/layout/IconVerticalSolidList"/>
    <dgm:cxn modelId="{F8BC3458-28F8-4E9F-B4C4-B16A8F0BFDA0}" type="presParOf" srcId="{3347063D-5972-486E-96DB-21AD5A1847B9}" destId="{9B8E0E1B-9AF0-4084-8890-05D66C89478A}" srcOrd="1" destOrd="0" presId="urn:microsoft.com/office/officeart/2018/2/layout/IconVerticalSolidList"/>
    <dgm:cxn modelId="{FF509524-F27D-4225-B666-03769506585D}" type="presParOf" srcId="{3347063D-5972-486E-96DB-21AD5A1847B9}" destId="{75F79FD4-A56A-4CD4-9872-0605F094CAF0}" srcOrd="2" destOrd="0" presId="urn:microsoft.com/office/officeart/2018/2/layout/IconVerticalSolidList"/>
    <dgm:cxn modelId="{0F437E35-288F-4E0A-AD47-F3820F7365D1}" type="presParOf" srcId="{75F79FD4-A56A-4CD4-9872-0605F094CAF0}" destId="{C35D5BA1-D500-4AE3-91E1-CEC7A1B32868}" srcOrd="0" destOrd="0" presId="urn:microsoft.com/office/officeart/2018/2/layout/IconVerticalSolidList"/>
    <dgm:cxn modelId="{E61D6AE6-94D0-42E0-876E-02BD9FBC6BC9}" type="presParOf" srcId="{75F79FD4-A56A-4CD4-9872-0605F094CAF0}" destId="{E11E5BDF-935F-41D7-847C-5AAE48FC3627}" srcOrd="1" destOrd="0" presId="urn:microsoft.com/office/officeart/2018/2/layout/IconVerticalSolidList"/>
    <dgm:cxn modelId="{083FCBD4-562C-4809-8943-F8D46458BCEA}" type="presParOf" srcId="{75F79FD4-A56A-4CD4-9872-0605F094CAF0}" destId="{73566724-74EE-4DAA-9357-7DB255FE6D60}" srcOrd="2" destOrd="0" presId="urn:microsoft.com/office/officeart/2018/2/layout/IconVerticalSolidList"/>
    <dgm:cxn modelId="{EBECF595-A093-4E86-A938-EFD9A642197B}" type="presParOf" srcId="{75F79FD4-A56A-4CD4-9872-0605F094CAF0}" destId="{D8496BCF-4D87-4CCC-81E3-50781F79CC50}" srcOrd="3" destOrd="0" presId="urn:microsoft.com/office/officeart/2018/2/layout/IconVerticalSolidList"/>
    <dgm:cxn modelId="{7A43C91D-8317-4B6F-8E57-46CCCD1E6F02}" type="presParOf" srcId="{3347063D-5972-486E-96DB-21AD5A1847B9}" destId="{B730D458-4898-4404-90F7-DFF9B3F2FB9F}" srcOrd="3" destOrd="0" presId="urn:microsoft.com/office/officeart/2018/2/layout/IconVerticalSolidList"/>
    <dgm:cxn modelId="{4C5274D6-E527-4EDF-BED1-43D7CAA7B35C}" type="presParOf" srcId="{3347063D-5972-486E-96DB-21AD5A1847B9}" destId="{0F1716FD-4B55-457E-89BE-9B6DA0A89F43}" srcOrd="4" destOrd="0" presId="urn:microsoft.com/office/officeart/2018/2/layout/IconVerticalSolidList"/>
    <dgm:cxn modelId="{4F7F17CA-1753-4C9B-A2C8-95C366E98375}" type="presParOf" srcId="{0F1716FD-4B55-457E-89BE-9B6DA0A89F43}" destId="{E12A71DD-6324-484E-8A3C-EC05C5A3D353}" srcOrd="0" destOrd="0" presId="urn:microsoft.com/office/officeart/2018/2/layout/IconVerticalSolidList"/>
    <dgm:cxn modelId="{02F2ACFC-D8B7-44E5-838B-A7C08D658258}" type="presParOf" srcId="{0F1716FD-4B55-457E-89BE-9B6DA0A89F43}" destId="{0E4EC8AA-61CA-4EAA-B80E-50E219FA20E2}" srcOrd="1" destOrd="0" presId="urn:microsoft.com/office/officeart/2018/2/layout/IconVerticalSolidList"/>
    <dgm:cxn modelId="{DCECD961-DFD6-44AF-8AB6-D593BBEF26FF}" type="presParOf" srcId="{0F1716FD-4B55-457E-89BE-9B6DA0A89F43}" destId="{7ABE4A1F-8374-446B-BAE5-2526AD283663}" srcOrd="2" destOrd="0" presId="urn:microsoft.com/office/officeart/2018/2/layout/IconVerticalSolidList"/>
    <dgm:cxn modelId="{AC8053EA-7118-48EB-A631-A4E65F5C084F}" type="presParOf" srcId="{0F1716FD-4B55-457E-89BE-9B6DA0A89F43}" destId="{952FD987-7DB2-49E6-BF87-B503F1DA9BB3}" srcOrd="3" destOrd="0" presId="urn:microsoft.com/office/officeart/2018/2/layout/IconVerticalSolidList"/>
    <dgm:cxn modelId="{495BFBBD-F08F-4684-989B-6ABF5279BC22}" type="presParOf" srcId="{3347063D-5972-486E-96DB-21AD5A1847B9}" destId="{5B7D27B0-6B9E-4777-A40A-34B696005089}" srcOrd="5" destOrd="0" presId="urn:microsoft.com/office/officeart/2018/2/layout/IconVerticalSolidList"/>
    <dgm:cxn modelId="{5057AD93-7C4C-4B1A-B25F-03C2E9B321F1}" type="presParOf" srcId="{3347063D-5972-486E-96DB-21AD5A1847B9}" destId="{3D4E3C26-0607-4D3B-909C-1A430B5219FD}" srcOrd="6" destOrd="0" presId="urn:microsoft.com/office/officeart/2018/2/layout/IconVerticalSolidList"/>
    <dgm:cxn modelId="{BF3D357F-4F07-4B9A-915B-15C11FC10C74}" type="presParOf" srcId="{3D4E3C26-0607-4D3B-909C-1A430B5219FD}" destId="{BD0FD803-FD30-4D29-9E7E-A432F813F0ED}" srcOrd="0" destOrd="0" presId="urn:microsoft.com/office/officeart/2018/2/layout/IconVerticalSolidList"/>
    <dgm:cxn modelId="{6369BF84-183E-457C-90A7-7B1D19772C30}" type="presParOf" srcId="{3D4E3C26-0607-4D3B-909C-1A430B5219FD}" destId="{8C4DE6F1-7EC2-4094-AE9C-F54849AE70BC}" srcOrd="1" destOrd="0" presId="urn:microsoft.com/office/officeart/2018/2/layout/IconVerticalSolidList"/>
    <dgm:cxn modelId="{4B5675E1-3EBB-432D-A620-F9E6C235410F}" type="presParOf" srcId="{3D4E3C26-0607-4D3B-909C-1A430B5219FD}" destId="{8A683E76-2BA2-411E-90B4-56EEE07C2CE9}" srcOrd="2" destOrd="0" presId="urn:microsoft.com/office/officeart/2018/2/layout/IconVerticalSolidList"/>
    <dgm:cxn modelId="{F2C774F2-54B6-4D4F-A124-FFEBFC281C9B}" type="presParOf" srcId="{3D4E3C26-0607-4D3B-909C-1A430B5219FD}" destId="{9568A49D-873E-443A-9CDB-87DB13FDEED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95CBEB-A1A5-46DE-B8C7-FDA82222E092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6776A8B7-FA71-4A57-A7EF-409A01B6690E}">
      <dgm:prSet phldrT="[Text]"/>
      <dgm:spPr/>
      <dgm:t>
        <a:bodyPr/>
        <a:lstStyle/>
        <a:p>
          <a:r>
            <a:rPr lang="en-US" dirty="0"/>
            <a:t>Repeal/Amend Existing ARPA </a:t>
          </a:r>
          <a:r>
            <a:rPr lang="en-US" i="0" dirty="0"/>
            <a:t>Ordinances</a:t>
          </a:r>
        </a:p>
      </dgm:t>
    </dgm:pt>
    <dgm:pt modelId="{6E7A89D0-4338-4582-8545-AA1A0036ECD4}" type="parTrans" cxnId="{8143850C-B247-428C-B9F4-7C5260A9873A}">
      <dgm:prSet/>
      <dgm:spPr/>
      <dgm:t>
        <a:bodyPr/>
        <a:lstStyle/>
        <a:p>
          <a:endParaRPr lang="en-US"/>
        </a:p>
      </dgm:t>
    </dgm:pt>
    <dgm:pt modelId="{BF7119A5-E2C0-4460-8557-285EBD22792E}" type="sibTrans" cxnId="{8143850C-B247-428C-B9F4-7C5260A9873A}">
      <dgm:prSet/>
      <dgm:spPr/>
      <dgm:t>
        <a:bodyPr/>
        <a:lstStyle/>
        <a:p>
          <a:endParaRPr lang="en-US"/>
        </a:p>
      </dgm:t>
    </dgm:pt>
    <dgm:pt modelId="{7FD043E8-06C2-432E-94D6-38DAB11EFD92}">
      <dgm:prSet phldrT="[Text]"/>
      <dgm:spPr/>
      <dgm:t>
        <a:bodyPr/>
        <a:lstStyle/>
        <a:p>
          <a:r>
            <a:rPr lang="en-US" dirty="0"/>
            <a:t>Funds from Repealed/Amended Ordinances go to Revenue Replacement</a:t>
          </a:r>
        </a:p>
      </dgm:t>
    </dgm:pt>
    <dgm:pt modelId="{0AE82A8B-3B9F-4527-8D7E-DEC4B13EE394}" type="parTrans" cxnId="{A26FE3BA-4567-4294-B8EA-D88AFDDBEF05}">
      <dgm:prSet/>
      <dgm:spPr/>
      <dgm:t>
        <a:bodyPr/>
        <a:lstStyle/>
        <a:p>
          <a:endParaRPr lang="en-US"/>
        </a:p>
      </dgm:t>
    </dgm:pt>
    <dgm:pt modelId="{7DEF1820-66A4-45F2-92FF-21BB37F3D0D4}" type="sibTrans" cxnId="{A26FE3BA-4567-4294-B8EA-D88AFDDBEF05}">
      <dgm:prSet/>
      <dgm:spPr/>
      <dgm:t>
        <a:bodyPr/>
        <a:lstStyle/>
        <a:p>
          <a:endParaRPr lang="en-US"/>
        </a:p>
      </dgm:t>
    </dgm:pt>
    <dgm:pt modelId="{7F1076B4-1B03-41B1-9E62-FDA357529AF2}">
      <dgm:prSet phldrT="[Text]"/>
      <dgm:spPr/>
      <dgm:t>
        <a:bodyPr/>
        <a:lstStyle/>
        <a:p>
          <a:r>
            <a:rPr lang="en-US" dirty="0"/>
            <a:t>Revenue Replacement Ordinance 3165 Creates a 2024 Budget Surplus</a:t>
          </a:r>
        </a:p>
      </dgm:t>
    </dgm:pt>
    <dgm:pt modelId="{C38C6106-6876-49FF-ADD8-FF320AC33644}" type="parTrans" cxnId="{5AD4B61C-3AFD-46EA-82DA-19FD022D875E}">
      <dgm:prSet/>
      <dgm:spPr/>
      <dgm:t>
        <a:bodyPr/>
        <a:lstStyle/>
        <a:p>
          <a:endParaRPr lang="en-US"/>
        </a:p>
      </dgm:t>
    </dgm:pt>
    <dgm:pt modelId="{BB4F448F-5848-4C59-8E14-C48B417B7019}" type="sibTrans" cxnId="{5AD4B61C-3AFD-46EA-82DA-19FD022D875E}">
      <dgm:prSet/>
      <dgm:spPr/>
      <dgm:t>
        <a:bodyPr/>
        <a:lstStyle/>
        <a:p>
          <a:endParaRPr lang="en-US"/>
        </a:p>
      </dgm:t>
    </dgm:pt>
    <dgm:pt modelId="{71D61763-76E3-4EA7-A5A2-85E361EA35A4}">
      <dgm:prSet phldrT="[Text]"/>
      <dgm:spPr/>
      <dgm:t>
        <a:bodyPr/>
        <a:lstStyle/>
        <a:p>
          <a:r>
            <a:rPr lang="en-US" dirty="0"/>
            <a:t>Ordinance 3167 moves funds from Revenue Replacement &amp; Establishes a Restricted Capital Fund</a:t>
          </a:r>
        </a:p>
      </dgm:t>
    </dgm:pt>
    <dgm:pt modelId="{BD3B3931-8307-4F32-9554-CFF92CCAB66C}" type="parTrans" cxnId="{DF8323F9-95BA-46CD-9F39-8A5E7901AD2D}">
      <dgm:prSet/>
      <dgm:spPr/>
      <dgm:t>
        <a:bodyPr/>
        <a:lstStyle/>
        <a:p>
          <a:endParaRPr lang="en-US"/>
        </a:p>
      </dgm:t>
    </dgm:pt>
    <dgm:pt modelId="{3BB011BD-5E4A-41CD-9217-DE270D2CBA6D}" type="sibTrans" cxnId="{DF8323F9-95BA-46CD-9F39-8A5E7901AD2D}">
      <dgm:prSet/>
      <dgm:spPr/>
      <dgm:t>
        <a:bodyPr/>
        <a:lstStyle/>
        <a:p>
          <a:endParaRPr lang="en-US"/>
        </a:p>
      </dgm:t>
    </dgm:pt>
    <dgm:pt modelId="{940A797D-AE11-4894-A422-7FB760E29921}" type="pres">
      <dgm:prSet presAssocID="{2F95CBEB-A1A5-46DE-B8C7-FDA82222E092}" presName="CompostProcess" presStyleCnt="0">
        <dgm:presLayoutVars>
          <dgm:dir/>
          <dgm:resizeHandles val="exact"/>
        </dgm:presLayoutVars>
      </dgm:prSet>
      <dgm:spPr/>
    </dgm:pt>
    <dgm:pt modelId="{36CE2D7C-1F68-4F60-990C-428B45508AAB}" type="pres">
      <dgm:prSet presAssocID="{2F95CBEB-A1A5-46DE-B8C7-FDA82222E092}" presName="arrow" presStyleLbl="bgShp" presStyleIdx="0" presStyleCnt="1"/>
      <dgm:spPr/>
    </dgm:pt>
    <dgm:pt modelId="{A8840495-F3F1-47B8-8ED6-2DF4DDD86F2F}" type="pres">
      <dgm:prSet presAssocID="{2F95CBEB-A1A5-46DE-B8C7-FDA82222E092}" presName="linearProcess" presStyleCnt="0"/>
      <dgm:spPr/>
    </dgm:pt>
    <dgm:pt modelId="{98DC027F-5C4B-47D5-A8B7-097102F57FBF}" type="pres">
      <dgm:prSet presAssocID="{6776A8B7-FA71-4A57-A7EF-409A01B6690E}" presName="textNode" presStyleLbl="node1" presStyleIdx="0" presStyleCnt="4">
        <dgm:presLayoutVars>
          <dgm:bulletEnabled val="1"/>
        </dgm:presLayoutVars>
      </dgm:prSet>
      <dgm:spPr/>
    </dgm:pt>
    <dgm:pt modelId="{72C4A981-19FB-481B-8CFC-F117E110B500}" type="pres">
      <dgm:prSet presAssocID="{BF7119A5-E2C0-4460-8557-285EBD22792E}" presName="sibTrans" presStyleCnt="0"/>
      <dgm:spPr/>
    </dgm:pt>
    <dgm:pt modelId="{AC27F04A-C945-4364-AE8B-8DA18ADB086B}" type="pres">
      <dgm:prSet presAssocID="{7FD043E8-06C2-432E-94D6-38DAB11EFD92}" presName="textNode" presStyleLbl="node1" presStyleIdx="1" presStyleCnt="4">
        <dgm:presLayoutVars>
          <dgm:bulletEnabled val="1"/>
        </dgm:presLayoutVars>
      </dgm:prSet>
      <dgm:spPr/>
    </dgm:pt>
    <dgm:pt modelId="{2994C935-6008-4DE5-9053-BA55389D2E0A}" type="pres">
      <dgm:prSet presAssocID="{7DEF1820-66A4-45F2-92FF-21BB37F3D0D4}" presName="sibTrans" presStyleCnt="0"/>
      <dgm:spPr/>
    </dgm:pt>
    <dgm:pt modelId="{38EFCC43-92D6-4DE7-9F17-DE2432F2F57B}" type="pres">
      <dgm:prSet presAssocID="{7F1076B4-1B03-41B1-9E62-FDA357529AF2}" presName="textNode" presStyleLbl="node1" presStyleIdx="2" presStyleCnt="4">
        <dgm:presLayoutVars>
          <dgm:bulletEnabled val="1"/>
        </dgm:presLayoutVars>
      </dgm:prSet>
      <dgm:spPr/>
    </dgm:pt>
    <dgm:pt modelId="{FA9009B5-ED75-4EC1-91FA-C8621AB1C129}" type="pres">
      <dgm:prSet presAssocID="{BB4F448F-5848-4C59-8E14-C48B417B7019}" presName="sibTrans" presStyleCnt="0"/>
      <dgm:spPr/>
    </dgm:pt>
    <dgm:pt modelId="{FA8F72E2-3D7E-4C0A-AA52-ADD039984A09}" type="pres">
      <dgm:prSet presAssocID="{71D61763-76E3-4EA7-A5A2-85E361EA35A4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8143850C-B247-428C-B9F4-7C5260A9873A}" srcId="{2F95CBEB-A1A5-46DE-B8C7-FDA82222E092}" destId="{6776A8B7-FA71-4A57-A7EF-409A01B6690E}" srcOrd="0" destOrd="0" parTransId="{6E7A89D0-4338-4582-8545-AA1A0036ECD4}" sibTransId="{BF7119A5-E2C0-4460-8557-285EBD22792E}"/>
    <dgm:cxn modelId="{5AD4B61C-3AFD-46EA-82DA-19FD022D875E}" srcId="{2F95CBEB-A1A5-46DE-B8C7-FDA82222E092}" destId="{7F1076B4-1B03-41B1-9E62-FDA357529AF2}" srcOrd="2" destOrd="0" parTransId="{C38C6106-6876-49FF-ADD8-FF320AC33644}" sibTransId="{BB4F448F-5848-4C59-8E14-C48B417B7019}"/>
    <dgm:cxn modelId="{15BDFE29-3AD7-4D27-8929-F488FD37A315}" type="presOf" srcId="{7F1076B4-1B03-41B1-9E62-FDA357529AF2}" destId="{38EFCC43-92D6-4DE7-9F17-DE2432F2F57B}" srcOrd="0" destOrd="0" presId="urn:microsoft.com/office/officeart/2005/8/layout/hProcess9"/>
    <dgm:cxn modelId="{99EA708B-A220-4F0D-84A2-B3D3E1E2A842}" type="presOf" srcId="{2F95CBEB-A1A5-46DE-B8C7-FDA82222E092}" destId="{940A797D-AE11-4894-A422-7FB760E29921}" srcOrd="0" destOrd="0" presId="urn:microsoft.com/office/officeart/2005/8/layout/hProcess9"/>
    <dgm:cxn modelId="{FAD32EB9-59B3-4A56-86FE-A575B4A7109E}" type="presOf" srcId="{6776A8B7-FA71-4A57-A7EF-409A01B6690E}" destId="{98DC027F-5C4B-47D5-A8B7-097102F57FBF}" srcOrd="0" destOrd="0" presId="urn:microsoft.com/office/officeart/2005/8/layout/hProcess9"/>
    <dgm:cxn modelId="{A26FE3BA-4567-4294-B8EA-D88AFDDBEF05}" srcId="{2F95CBEB-A1A5-46DE-B8C7-FDA82222E092}" destId="{7FD043E8-06C2-432E-94D6-38DAB11EFD92}" srcOrd="1" destOrd="0" parTransId="{0AE82A8B-3B9F-4527-8D7E-DEC4B13EE394}" sibTransId="{7DEF1820-66A4-45F2-92FF-21BB37F3D0D4}"/>
    <dgm:cxn modelId="{7CD8AEC4-3F57-4DDB-A372-5F7853350AA5}" type="presOf" srcId="{71D61763-76E3-4EA7-A5A2-85E361EA35A4}" destId="{FA8F72E2-3D7E-4C0A-AA52-ADD039984A09}" srcOrd="0" destOrd="0" presId="urn:microsoft.com/office/officeart/2005/8/layout/hProcess9"/>
    <dgm:cxn modelId="{528CEDF6-3A5C-4D5E-BCFC-4CB316BA21A9}" type="presOf" srcId="{7FD043E8-06C2-432E-94D6-38DAB11EFD92}" destId="{AC27F04A-C945-4364-AE8B-8DA18ADB086B}" srcOrd="0" destOrd="0" presId="urn:microsoft.com/office/officeart/2005/8/layout/hProcess9"/>
    <dgm:cxn modelId="{DF8323F9-95BA-46CD-9F39-8A5E7901AD2D}" srcId="{2F95CBEB-A1A5-46DE-B8C7-FDA82222E092}" destId="{71D61763-76E3-4EA7-A5A2-85E361EA35A4}" srcOrd="3" destOrd="0" parTransId="{BD3B3931-8307-4F32-9554-CFF92CCAB66C}" sibTransId="{3BB011BD-5E4A-41CD-9217-DE270D2CBA6D}"/>
    <dgm:cxn modelId="{7D88DE04-F4EC-4C63-A17F-DF47D4E4AD36}" type="presParOf" srcId="{940A797D-AE11-4894-A422-7FB760E29921}" destId="{36CE2D7C-1F68-4F60-990C-428B45508AAB}" srcOrd="0" destOrd="0" presId="urn:microsoft.com/office/officeart/2005/8/layout/hProcess9"/>
    <dgm:cxn modelId="{B0378204-7C33-4638-A32B-DA0C3DEF5F4D}" type="presParOf" srcId="{940A797D-AE11-4894-A422-7FB760E29921}" destId="{A8840495-F3F1-47B8-8ED6-2DF4DDD86F2F}" srcOrd="1" destOrd="0" presId="urn:microsoft.com/office/officeart/2005/8/layout/hProcess9"/>
    <dgm:cxn modelId="{A092E47F-A2AE-4FCA-A46B-2CDB282C6484}" type="presParOf" srcId="{A8840495-F3F1-47B8-8ED6-2DF4DDD86F2F}" destId="{98DC027F-5C4B-47D5-A8B7-097102F57FBF}" srcOrd="0" destOrd="0" presId="urn:microsoft.com/office/officeart/2005/8/layout/hProcess9"/>
    <dgm:cxn modelId="{99B9E95C-F32D-4406-AA43-36A991B58420}" type="presParOf" srcId="{A8840495-F3F1-47B8-8ED6-2DF4DDD86F2F}" destId="{72C4A981-19FB-481B-8CFC-F117E110B500}" srcOrd="1" destOrd="0" presId="urn:microsoft.com/office/officeart/2005/8/layout/hProcess9"/>
    <dgm:cxn modelId="{0F6CD11D-2941-48B3-B595-5C48523549B6}" type="presParOf" srcId="{A8840495-F3F1-47B8-8ED6-2DF4DDD86F2F}" destId="{AC27F04A-C945-4364-AE8B-8DA18ADB086B}" srcOrd="2" destOrd="0" presId="urn:microsoft.com/office/officeart/2005/8/layout/hProcess9"/>
    <dgm:cxn modelId="{54807C35-CD60-4B10-97DF-0E051DF83ABB}" type="presParOf" srcId="{A8840495-F3F1-47B8-8ED6-2DF4DDD86F2F}" destId="{2994C935-6008-4DE5-9053-BA55389D2E0A}" srcOrd="3" destOrd="0" presId="urn:microsoft.com/office/officeart/2005/8/layout/hProcess9"/>
    <dgm:cxn modelId="{F270179E-95D1-463A-B3F9-1E31E8AD1269}" type="presParOf" srcId="{A8840495-F3F1-47B8-8ED6-2DF4DDD86F2F}" destId="{38EFCC43-92D6-4DE7-9F17-DE2432F2F57B}" srcOrd="4" destOrd="0" presId="urn:microsoft.com/office/officeart/2005/8/layout/hProcess9"/>
    <dgm:cxn modelId="{F00D0C23-E0EC-40EF-B0AF-DEF3572FCCFF}" type="presParOf" srcId="{A8840495-F3F1-47B8-8ED6-2DF4DDD86F2F}" destId="{FA9009B5-ED75-4EC1-91FA-C8621AB1C129}" srcOrd="5" destOrd="0" presId="urn:microsoft.com/office/officeart/2005/8/layout/hProcess9"/>
    <dgm:cxn modelId="{0E6E3800-4EF6-44D1-AFD8-532DA08C9752}" type="presParOf" srcId="{A8840495-F3F1-47B8-8ED6-2DF4DDD86F2F}" destId="{FA8F72E2-3D7E-4C0A-AA52-ADD039984A0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46D30F-69B9-4FB6-8292-F64FE3352407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BE35DC-A534-4504-9C65-0FAAE96075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Mayor, Council, or Staff proposes a specific project for funding </a:t>
          </a:r>
        </a:p>
      </dgm:t>
    </dgm:pt>
    <dgm:pt modelId="{5CE00C00-BD53-4922-9C49-ABD9CA8A4380}" type="parTrans" cxnId="{C58C3D1A-8326-4046-B913-316234945A52}">
      <dgm:prSet/>
      <dgm:spPr/>
      <dgm:t>
        <a:bodyPr/>
        <a:lstStyle/>
        <a:p>
          <a:endParaRPr lang="en-US"/>
        </a:p>
      </dgm:t>
    </dgm:pt>
    <dgm:pt modelId="{F4CECD11-ACBA-4694-A0F7-5EFD0A28A052}" type="sibTrans" cxnId="{C58C3D1A-8326-4046-B913-316234945A52}">
      <dgm:prSet/>
      <dgm:spPr/>
      <dgm:t>
        <a:bodyPr/>
        <a:lstStyle/>
        <a:p>
          <a:endParaRPr lang="en-US"/>
        </a:p>
      </dgm:t>
    </dgm:pt>
    <dgm:pt modelId="{1B91188A-DB60-4BE9-94A2-D75644F4D0C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Council deliberates and authorizes allocation of capital funds for the project</a:t>
          </a:r>
        </a:p>
      </dgm:t>
    </dgm:pt>
    <dgm:pt modelId="{7D48C58F-C10E-4222-BFFE-EA9BE07A5A2D}" type="parTrans" cxnId="{91E28946-B790-49F8-8A2F-24C57380FD6E}">
      <dgm:prSet/>
      <dgm:spPr/>
      <dgm:t>
        <a:bodyPr/>
        <a:lstStyle/>
        <a:p>
          <a:endParaRPr lang="en-US"/>
        </a:p>
      </dgm:t>
    </dgm:pt>
    <dgm:pt modelId="{4C70F897-08E6-42CB-86D5-D113A4E0B0EE}" type="sibTrans" cxnId="{91E28946-B790-49F8-8A2F-24C57380FD6E}">
      <dgm:prSet/>
      <dgm:spPr/>
      <dgm:t>
        <a:bodyPr/>
        <a:lstStyle/>
        <a:p>
          <a:endParaRPr lang="en-US"/>
        </a:p>
      </dgm:t>
    </dgm:pt>
    <dgm:pt modelId="{2AE644CB-9C31-40F9-9B5C-BBB2F6A13E97}" type="pres">
      <dgm:prSet presAssocID="{C846D30F-69B9-4FB6-8292-F64FE3352407}" presName="root" presStyleCnt="0">
        <dgm:presLayoutVars>
          <dgm:dir/>
          <dgm:resizeHandles val="exact"/>
        </dgm:presLayoutVars>
      </dgm:prSet>
      <dgm:spPr/>
    </dgm:pt>
    <dgm:pt modelId="{4FF58A01-B7B8-46B5-8A74-26C2064D4789}" type="pres">
      <dgm:prSet presAssocID="{E2BE35DC-A534-4504-9C65-0FAAE96075B5}" presName="compNode" presStyleCnt="0"/>
      <dgm:spPr/>
    </dgm:pt>
    <dgm:pt modelId="{19B3652B-5DED-4EA6-B58F-77F843837225}" type="pres">
      <dgm:prSet presAssocID="{E2BE35DC-A534-4504-9C65-0FAAE96075B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63FA3D2F-E39F-4D42-B199-F4DE51EF3D72}" type="pres">
      <dgm:prSet presAssocID="{E2BE35DC-A534-4504-9C65-0FAAE96075B5}" presName="spaceRect" presStyleCnt="0"/>
      <dgm:spPr/>
    </dgm:pt>
    <dgm:pt modelId="{E9988397-98FD-47A4-9810-0122E1AAACA3}" type="pres">
      <dgm:prSet presAssocID="{E2BE35DC-A534-4504-9C65-0FAAE96075B5}" presName="textRect" presStyleLbl="revTx" presStyleIdx="0" presStyleCnt="2">
        <dgm:presLayoutVars>
          <dgm:chMax val="1"/>
          <dgm:chPref val="1"/>
        </dgm:presLayoutVars>
      </dgm:prSet>
      <dgm:spPr/>
    </dgm:pt>
    <dgm:pt modelId="{BA3AEC9E-FDFD-44A9-9B68-FBE5D3174379}" type="pres">
      <dgm:prSet presAssocID="{F4CECD11-ACBA-4694-A0F7-5EFD0A28A052}" presName="sibTrans" presStyleCnt="0"/>
      <dgm:spPr/>
    </dgm:pt>
    <dgm:pt modelId="{0A8EE3FF-5F02-409D-9621-5D660B1444C1}" type="pres">
      <dgm:prSet presAssocID="{1B91188A-DB60-4BE9-94A2-D75644F4D0C4}" presName="compNode" presStyleCnt="0"/>
      <dgm:spPr/>
    </dgm:pt>
    <dgm:pt modelId="{3B01FCEE-692D-4655-813F-CD55F030A3A1}" type="pres">
      <dgm:prSet presAssocID="{1B91188A-DB60-4BE9-94A2-D75644F4D0C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202CA0D1-0FA8-4788-9E8C-C45BCF447C1E}" type="pres">
      <dgm:prSet presAssocID="{1B91188A-DB60-4BE9-94A2-D75644F4D0C4}" presName="spaceRect" presStyleCnt="0"/>
      <dgm:spPr/>
    </dgm:pt>
    <dgm:pt modelId="{367BAE3E-325D-40AD-8798-9EE384C7F049}" type="pres">
      <dgm:prSet presAssocID="{1B91188A-DB60-4BE9-94A2-D75644F4D0C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9116214-7642-4375-ADBB-4848B6445BAA}" type="presOf" srcId="{1B91188A-DB60-4BE9-94A2-D75644F4D0C4}" destId="{367BAE3E-325D-40AD-8798-9EE384C7F049}" srcOrd="0" destOrd="0" presId="urn:microsoft.com/office/officeart/2018/2/layout/IconLabelList"/>
    <dgm:cxn modelId="{C58C3D1A-8326-4046-B913-316234945A52}" srcId="{C846D30F-69B9-4FB6-8292-F64FE3352407}" destId="{E2BE35DC-A534-4504-9C65-0FAAE96075B5}" srcOrd="0" destOrd="0" parTransId="{5CE00C00-BD53-4922-9C49-ABD9CA8A4380}" sibTransId="{F4CECD11-ACBA-4694-A0F7-5EFD0A28A052}"/>
    <dgm:cxn modelId="{BD12A71C-09B2-4D29-A72E-A018596B1B3B}" type="presOf" srcId="{E2BE35DC-A534-4504-9C65-0FAAE96075B5}" destId="{E9988397-98FD-47A4-9810-0122E1AAACA3}" srcOrd="0" destOrd="0" presId="urn:microsoft.com/office/officeart/2018/2/layout/IconLabelList"/>
    <dgm:cxn modelId="{91E28946-B790-49F8-8A2F-24C57380FD6E}" srcId="{C846D30F-69B9-4FB6-8292-F64FE3352407}" destId="{1B91188A-DB60-4BE9-94A2-D75644F4D0C4}" srcOrd="1" destOrd="0" parTransId="{7D48C58F-C10E-4222-BFFE-EA9BE07A5A2D}" sibTransId="{4C70F897-08E6-42CB-86D5-D113A4E0B0EE}"/>
    <dgm:cxn modelId="{40A3F394-957B-4F3C-91F3-184B864F0B22}" type="presOf" srcId="{C846D30F-69B9-4FB6-8292-F64FE3352407}" destId="{2AE644CB-9C31-40F9-9B5C-BBB2F6A13E97}" srcOrd="0" destOrd="0" presId="urn:microsoft.com/office/officeart/2018/2/layout/IconLabelList"/>
    <dgm:cxn modelId="{0255AEAE-F7F2-4CCB-9909-8E8C3C1C416F}" type="presParOf" srcId="{2AE644CB-9C31-40F9-9B5C-BBB2F6A13E97}" destId="{4FF58A01-B7B8-46B5-8A74-26C2064D4789}" srcOrd="0" destOrd="0" presId="urn:microsoft.com/office/officeart/2018/2/layout/IconLabelList"/>
    <dgm:cxn modelId="{4F36F8F2-8C7B-4C44-B5D5-4050B7CE0B5C}" type="presParOf" srcId="{4FF58A01-B7B8-46B5-8A74-26C2064D4789}" destId="{19B3652B-5DED-4EA6-B58F-77F843837225}" srcOrd="0" destOrd="0" presId="urn:microsoft.com/office/officeart/2018/2/layout/IconLabelList"/>
    <dgm:cxn modelId="{A3784AE2-AC0A-4D79-A4D6-36DE57759A52}" type="presParOf" srcId="{4FF58A01-B7B8-46B5-8A74-26C2064D4789}" destId="{63FA3D2F-E39F-4D42-B199-F4DE51EF3D72}" srcOrd="1" destOrd="0" presId="urn:microsoft.com/office/officeart/2018/2/layout/IconLabelList"/>
    <dgm:cxn modelId="{1DF949D2-EECB-4181-9CA0-75E44DB52F57}" type="presParOf" srcId="{4FF58A01-B7B8-46B5-8A74-26C2064D4789}" destId="{E9988397-98FD-47A4-9810-0122E1AAACA3}" srcOrd="2" destOrd="0" presId="urn:microsoft.com/office/officeart/2018/2/layout/IconLabelList"/>
    <dgm:cxn modelId="{27307D2E-9388-4FF8-97BC-FA9A2B9FDBD9}" type="presParOf" srcId="{2AE644CB-9C31-40F9-9B5C-BBB2F6A13E97}" destId="{BA3AEC9E-FDFD-44A9-9B68-FBE5D3174379}" srcOrd="1" destOrd="0" presId="urn:microsoft.com/office/officeart/2018/2/layout/IconLabelList"/>
    <dgm:cxn modelId="{D6DDFEBB-67B5-48C8-9F39-0662685522F9}" type="presParOf" srcId="{2AE644CB-9C31-40F9-9B5C-BBB2F6A13E97}" destId="{0A8EE3FF-5F02-409D-9621-5D660B1444C1}" srcOrd="2" destOrd="0" presId="urn:microsoft.com/office/officeart/2018/2/layout/IconLabelList"/>
    <dgm:cxn modelId="{0BB0F9C2-B736-4649-9A02-E9F1E3A672B6}" type="presParOf" srcId="{0A8EE3FF-5F02-409D-9621-5D660B1444C1}" destId="{3B01FCEE-692D-4655-813F-CD55F030A3A1}" srcOrd="0" destOrd="0" presId="urn:microsoft.com/office/officeart/2018/2/layout/IconLabelList"/>
    <dgm:cxn modelId="{2D0CE14D-F946-43F9-8533-1C9C1AE143E2}" type="presParOf" srcId="{0A8EE3FF-5F02-409D-9621-5D660B1444C1}" destId="{202CA0D1-0FA8-4788-9E8C-C45BCF447C1E}" srcOrd="1" destOrd="0" presId="urn:microsoft.com/office/officeart/2018/2/layout/IconLabelList"/>
    <dgm:cxn modelId="{F59E0A3C-0365-4FF7-9BA5-E3C32C02735F}" type="presParOf" srcId="{0A8EE3FF-5F02-409D-9621-5D660B1444C1}" destId="{367BAE3E-325D-40AD-8798-9EE384C7F04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7E05AD-22AB-4F19-8777-CECFC6FD62C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C722C4-A9F0-4185-AA08-EC33DEFB9D70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C00D9B10-F4FD-4130-A5A3-8DC12EB9242F}" type="parTrans" cxnId="{013874F2-DAAA-4CE4-AACC-1B9E24BBF8FA}">
      <dgm:prSet/>
      <dgm:spPr/>
      <dgm:t>
        <a:bodyPr/>
        <a:lstStyle/>
        <a:p>
          <a:endParaRPr lang="en-US"/>
        </a:p>
      </dgm:t>
    </dgm:pt>
    <dgm:pt modelId="{8CF3D37E-7E19-419D-970E-4E0EE9A773A5}" type="sibTrans" cxnId="{013874F2-DAAA-4CE4-AACC-1B9E24BBF8FA}">
      <dgm:prSet/>
      <dgm:spPr/>
      <dgm:t>
        <a:bodyPr/>
        <a:lstStyle/>
        <a:p>
          <a:endParaRPr lang="en-US"/>
        </a:p>
      </dgm:t>
    </dgm:pt>
    <dgm:pt modelId="{084B8FFE-F52C-4A57-AF10-F59B26B33BE6}">
      <dgm:prSet phldrT="[Text]"/>
      <dgm:spPr/>
      <dgm:t>
        <a:bodyPr/>
        <a:lstStyle/>
        <a:p>
          <a:r>
            <a:rPr lang="en-US" dirty="0"/>
            <a:t>Establishes a Capital Reserve Fund</a:t>
          </a:r>
        </a:p>
      </dgm:t>
    </dgm:pt>
    <dgm:pt modelId="{021576F9-CF70-4F69-B797-D8B7291BEE1E}" type="parTrans" cxnId="{09E38F5C-0C2A-4804-ADC8-9DC223E047EC}">
      <dgm:prSet/>
      <dgm:spPr/>
      <dgm:t>
        <a:bodyPr/>
        <a:lstStyle/>
        <a:p>
          <a:endParaRPr lang="en-US"/>
        </a:p>
      </dgm:t>
    </dgm:pt>
    <dgm:pt modelId="{B9B8A0BC-6133-4B66-84A0-6CC72225E1A6}" type="sibTrans" cxnId="{09E38F5C-0C2A-4804-ADC8-9DC223E047EC}">
      <dgm:prSet/>
      <dgm:spPr/>
      <dgm:t>
        <a:bodyPr/>
        <a:lstStyle/>
        <a:p>
          <a:endParaRPr lang="en-US"/>
        </a:p>
      </dgm:t>
    </dgm:pt>
    <dgm:pt modelId="{D5D57257-4DAF-4404-8091-DF38FD73F76F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B4918143-E814-49FA-B20E-8CC4D0E3814E}" type="parTrans" cxnId="{9DF2E0AB-9A0E-4A9E-81C6-CFE251230D35}">
      <dgm:prSet/>
      <dgm:spPr/>
      <dgm:t>
        <a:bodyPr/>
        <a:lstStyle/>
        <a:p>
          <a:endParaRPr lang="en-US"/>
        </a:p>
      </dgm:t>
    </dgm:pt>
    <dgm:pt modelId="{7CAB91E3-0060-4145-B5A2-BB78D579FEBE}" type="sibTrans" cxnId="{9DF2E0AB-9A0E-4A9E-81C6-CFE251230D35}">
      <dgm:prSet/>
      <dgm:spPr/>
      <dgm:t>
        <a:bodyPr/>
        <a:lstStyle/>
        <a:p>
          <a:endParaRPr lang="en-US"/>
        </a:p>
      </dgm:t>
    </dgm:pt>
    <dgm:pt modelId="{276D0AFC-1FB7-41F2-AC72-3B60E6D54278}">
      <dgm:prSet phldrT="[Text]"/>
      <dgm:spPr/>
      <dgm:t>
        <a:bodyPr/>
        <a:lstStyle/>
        <a:p>
          <a:r>
            <a:rPr lang="en-US" dirty="0"/>
            <a:t>Moves $14,448,172.82 from Revenue Replacement to the Capital Reserve Fund</a:t>
          </a:r>
        </a:p>
      </dgm:t>
    </dgm:pt>
    <dgm:pt modelId="{8F9A9608-D5B5-4704-A8D6-4F8FF05FDB25}" type="parTrans" cxnId="{B3600ABF-78B1-45E2-8424-EC0451B07900}">
      <dgm:prSet/>
      <dgm:spPr/>
      <dgm:t>
        <a:bodyPr/>
        <a:lstStyle/>
        <a:p>
          <a:endParaRPr lang="en-US"/>
        </a:p>
      </dgm:t>
    </dgm:pt>
    <dgm:pt modelId="{3EAAD7F4-F300-4F59-B618-49E550BBCCDA}" type="sibTrans" cxnId="{B3600ABF-78B1-45E2-8424-EC0451B07900}">
      <dgm:prSet/>
      <dgm:spPr/>
      <dgm:t>
        <a:bodyPr/>
        <a:lstStyle/>
        <a:p>
          <a:endParaRPr lang="en-US"/>
        </a:p>
      </dgm:t>
    </dgm:pt>
    <dgm:pt modelId="{2A3C91CB-7E15-434E-8053-19D70FA0FF6D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5D26AD2A-04D0-41A3-A938-33FC124872B7}" type="parTrans" cxnId="{F9FBBF83-A266-43C8-876F-DBCB94BE7009}">
      <dgm:prSet/>
      <dgm:spPr/>
      <dgm:t>
        <a:bodyPr/>
        <a:lstStyle/>
        <a:p>
          <a:endParaRPr lang="en-US"/>
        </a:p>
      </dgm:t>
    </dgm:pt>
    <dgm:pt modelId="{76432238-75CE-4731-93C9-6DC707515F0C}" type="sibTrans" cxnId="{F9FBBF83-A266-43C8-876F-DBCB94BE7009}">
      <dgm:prSet/>
      <dgm:spPr/>
      <dgm:t>
        <a:bodyPr/>
        <a:lstStyle/>
        <a:p>
          <a:endParaRPr lang="en-US"/>
        </a:p>
      </dgm:t>
    </dgm:pt>
    <dgm:pt modelId="{114C74B1-353E-4FD3-889B-9E9702CB2F6B}">
      <dgm:prSet/>
      <dgm:spPr/>
      <dgm:t>
        <a:bodyPr/>
        <a:lstStyle/>
        <a:p>
          <a:r>
            <a:rPr lang="en-US" dirty="0"/>
            <a:t>Capital Reserve Fund Requires Council Allocation of Funds</a:t>
          </a:r>
        </a:p>
      </dgm:t>
    </dgm:pt>
    <dgm:pt modelId="{9EAAF5E7-5799-45B1-80F7-DED5537E01D3}" type="parTrans" cxnId="{5E223E0E-0935-40B2-B014-E9781F0C90C1}">
      <dgm:prSet/>
      <dgm:spPr/>
      <dgm:t>
        <a:bodyPr/>
        <a:lstStyle/>
        <a:p>
          <a:endParaRPr lang="en-US"/>
        </a:p>
      </dgm:t>
    </dgm:pt>
    <dgm:pt modelId="{D291295A-ECBC-4944-AD4C-93304D6CE54D}" type="sibTrans" cxnId="{5E223E0E-0935-40B2-B014-E9781F0C90C1}">
      <dgm:prSet/>
      <dgm:spPr/>
      <dgm:t>
        <a:bodyPr/>
        <a:lstStyle/>
        <a:p>
          <a:endParaRPr lang="en-US"/>
        </a:p>
      </dgm:t>
    </dgm:pt>
    <dgm:pt modelId="{A1C69604-A9EB-4C23-B2AC-1037BB719B7F}" type="pres">
      <dgm:prSet presAssocID="{FB7E05AD-22AB-4F19-8777-CECFC6FD62C2}" presName="vert0" presStyleCnt="0">
        <dgm:presLayoutVars>
          <dgm:dir/>
          <dgm:animOne val="branch"/>
          <dgm:animLvl val="lvl"/>
        </dgm:presLayoutVars>
      </dgm:prSet>
      <dgm:spPr/>
    </dgm:pt>
    <dgm:pt modelId="{B93E3715-F934-4226-A163-CFCBFFB1693C}" type="pres">
      <dgm:prSet presAssocID="{3CC722C4-A9F0-4185-AA08-EC33DEFB9D70}" presName="thickLine" presStyleLbl="alignNode1" presStyleIdx="0" presStyleCnt="3"/>
      <dgm:spPr/>
    </dgm:pt>
    <dgm:pt modelId="{285E8699-1ABC-4E08-8082-36C1DEC14A9D}" type="pres">
      <dgm:prSet presAssocID="{3CC722C4-A9F0-4185-AA08-EC33DEFB9D70}" presName="horz1" presStyleCnt="0"/>
      <dgm:spPr/>
    </dgm:pt>
    <dgm:pt modelId="{CABCB22F-1950-4D3B-A658-B00CED7B9466}" type="pres">
      <dgm:prSet presAssocID="{3CC722C4-A9F0-4185-AA08-EC33DEFB9D70}" presName="tx1" presStyleLbl="revTx" presStyleIdx="0" presStyleCnt="6"/>
      <dgm:spPr/>
    </dgm:pt>
    <dgm:pt modelId="{A691FC81-BD0A-472D-9A54-ACA21C7BAAB7}" type="pres">
      <dgm:prSet presAssocID="{3CC722C4-A9F0-4185-AA08-EC33DEFB9D70}" presName="vert1" presStyleCnt="0"/>
      <dgm:spPr/>
    </dgm:pt>
    <dgm:pt modelId="{1E3A5CCC-0E0A-4A13-AEF5-AC6DB12C6DC0}" type="pres">
      <dgm:prSet presAssocID="{084B8FFE-F52C-4A57-AF10-F59B26B33BE6}" presName="vertSpace2a" presStyleCnt="0"/>
      <dgm:spPr/>
    </dgm:pt>
    <dgm:pt modelId="{C4AA6BD9-16FA-424B-9C91-E0996D69534C}" type="pres">
      <dgm:prSet presAssocID="{084B8FFE-F52C-4A57-AF10-F59B26B33BE6}" presName="horz2" presStyleCnt="0"/>
      <dgm:spPr/>
    </dgm:pt>
    <dgm:pt modelId="{4DA88FE4-23D3-4FCE-864D-D87007862DCD}" type="pres">
      <dgm:prSet presAssocID="{084B8FFE-F52C-4A57-AF10-F59B26B33BE6}" presName="horzSpace2" presStyleCnt="0"/>
      <dgm:spPr/>
    </dgm:pt>
    <dgm:pt modelId="{BA903EA6-DDF3-4BC8-A95B-726E9A95BA1E}" type="pres">
      <dgm:prSet presAssocID="{084B8FFE-F52C-4A57-AF10-F59B26B33BE6}" presName="tx2" presStyleLbl="revTx" presStyleIdx="1" presStyleCnt="6"/>
      <dgm:spPr/>
    </dgm:pt>
    <dgm:pt modelId="{174E525A-DDDD-414E-9455-2662AB52F280}" type="pres">
      <dgm:prSet presAssocID="{084B8FFE-F52C-4A57-AF10-F59B26B33BE6}" presName="vert2" presStyleCnt="0"/>
      <dgm:spPr/>
    </dgm:pt>
    <dgm:pt modelId="{E1FA337B-467D-4B9C-8CE0-8C08F9EDF046}" type="pres">
      <dgm:prSet presAssocID="{084B8FFE-F52C-4A57-AF10-F59B26B33BE6}" presName="thinLine2b" presStyleLbl="callout" presStyleIdx="0" presStyleCnt="3"/>
      <dgm:spPr/>
    </dgm:pt>
    <dgm:pt modelId="{14BD7AE0-9CBA-479F-8656-BF99C64EB6A9}" type="pres">
      <dgm:prSet presAssocID="{084B8FFE-F52C-4A57-AF10-F59B26B33BE6}" presName="vertSpace2b" presStyleCnt="0"/>
      <dgm:spPr/>
    </dgm:pt>
    <dgm:pt modelId="{242DD0E2-5350-4468-AF76-16B88D5E7832}" type="pres">
      <dgm:prSet presAssocID="{D5D57257-4DAF-4404-8091-DF38FD73F76F}" presName="thickLine" presStyleLbl="alignNode1" presStyleIdx="1" presStyleCnt="3"/>
      <dgm:spPr/>
    </dgm:pt>
    <dgm:pt modelId="{E4CF2E0F-09B0-4C62-85E4-C3D9B6242393}" type="pres">
      <dgm:prSet presAssocID="{D5D57257-4DAF-4404-8091-DF38FD73F76F}" presName="horz1" presStyleCnt="0"/>
      <dgm:spPr/>
    </dgm:pt>
    <dgm:pt modelId="{05513D64-7521-4053-902F-4556F3DA67BD}" type="pres">
      <dgm:prSet presAssocID="{D5D57257-4DAF-4404-8091-DF38FD73F76F}" presName="tx1" presStyleLbl="revTx" presStyleIdx="2" presStyleCnt="6"/>
      <dgm:spPr/>
    </dgm:pt>
    <dgm:pt modelId="{68934E56-4C0F-4790-A75E-E8D743B5A453}" type="pres">
      <dgm:prSet presAssocID="{D5D57257-4DAF-4404-8091-DF38FD73F76F}" presName="vert1" presStyleCnt="0"/>
      <dgm:spPr/>
    </dgm:pt>
    <dgm:pt modelId="{91045705-746F-40BE-961D-44645A4FD672}" type="pres">
      <dgm:prSet presAssocID="{276D0AFC-1FB7-41F2-AC72-3B60E6D54278}" presName="vertSpace2a" presStyleCnt="0"/>
      <dgm:spPr/>
    </dgm:pt>
    <dgm:pt modelId="{D83E0D02-0C86-47D4-8CA6-C2527A5716C3}" type="pres">
      <dgm:prSet presAssocID="{276D0AFC-1FB7-41F2-AC72-3B60E6D54278}" presName="horz2" presStyleCnt="0"/>
      <dgm:spPr/>
    </dgm:pt>
    <dgm:pt modelId="{56A42198-DE94-47FC-A94D-338BF41AF8A7}" type="pres">
      <dgm:prSet presAssocID="{276D0AFC-1FB7-41F2-AC72-3B60E6D54278}" presName="horzSpace2" presStyleCnt="0"/>
      <dgm:spPr/>
    </dgm:pt>
    <dgm:pt modelId="{100B96F6-0D0E-48CB-8F0B-56819B681C1C}" type="pres">
      <dgm:prSet presAssocID="{276D0AFC-1FB7-41F2-AC72-3B60E6D54278}" presName="tx2" presStyleLbl="revTx" presStyleIdx="3" presStyleCnt="6"/>
      <dgm:spPr/>
    </dgm:pt>
    <dgm:pt modelId="{C21508E6-180D-499F-8493-768299A42928}" type="pres">
      <dgm:prSet presAssocID="{276D0AFC-1FB7-41F2-AC72-3B60E6D54278}" presName="vert2" presStyleCnt="0"/>
      <dgm:spPr/>
    </dgm:pt>
    <dgm:pt modelId="{C0158BC3-E0C5-41D4-84B2-C18198C374D0}" type="pres">
      <dgm:prSet presAssocID="{276D0AFC-1FB7-41F2-AC72-3B60E6D54278}" presName="thinLine2b" presStyleLbl="callout" presStyleIdx="1" presStyleCnt="3"/>
      <dgm:spPr/>
    </dgm:pt>
    <dgm:pt modelId="{C32C354A-E9FC-44FC-BB57-F0253152B06C}" type="pres">
      <dgm:prSet presAssocID="{276D0AFC-1FB7-41F2-AC72-3B60E6D54278}" presName="vertSpace2b" presStyleCnt="0"/>
      <dgm:spPr/>
    </dgm:pt>
    <dgm:pt modelId="{978B648F-8722-4CC8-AF70-BFC45AD37E0F}" type="pres">
      <dgm:prSet presAssocID="{2A3C91CB-7E15-434E-8053-19D70FA0FF6D}" presName="thickLine" presStyleLbl="alignNode1" presStyleIdx="2" presStyleCnt="3"/>
      <dgm:spPr/>
    </dgm:pt>
    <dgm:pt modelId="{B54FB002-89FF-425A-9F1F-5E28C568278A}" type="pres">
      <dgm:prSet presAssocID="{2A3C91CB-7E15-434E-8053-19D70FA0FF6D}" presName="horz1" presStyleCnt="0"/>
      <dgm:spPr/>
    </dgm:pt>
    <dgm:pt modelId="{90F6B0B2-FD3E-4889-9281-ED82182F337B}" type="pres">
      <dgm:prSet presAssocID="{2A3C91CB-7E15-434E-8053-19D70FA0FF6D}" presName="tx1" presStyleLbl="revTx" presStyleIdx="4" presStyleCnt="6"/>
      <dgm:spPr/>
    </dgm:pt>
    <dgm:pt modelId="{5788A35F-3D5E-4680-A832-50C5C801E6BD}" type="pres">
      <dgm:prSet presAssocID="{2A3C91CB-7E15-434E-8053-19D70FA0FF6D}" presName="vert1" presStyleCnt="0"/>
      <dgm:spPr/>
    </dgm:pt>
    <dgm:pt modelId="{39D87004-C453-496B-99F7-A717CA70D903}" type="pres">
      <dgm:prSet presAssocID="{114C74B1-353E-4FD3-889B-9E9702CB2F6B}" presName="vertSpace2a" presStyleCnt="0"/>
      <dgm:spPr/>
    </dgm:pt>
    <dgm:pt modelId="{3F8206D1-7142-48CD-8D67-7DE9F35DFEDA}" type="pres">
      <dgm:prSet presAssocID="{114C74B1-353E-4FD3-889B-9E9702CB2F6B}" presName="horz2" presStyleCnt="0"/>
      <dgm:spPr/>
    </dgm:pt>
    <dgm:pt modelId="{126CCF28-67EB-45B0-AB3D-E8F93EA5BB2C}" type="pres">
      <dgm:prSet presAssocID="{114C74B1-353E-4FD3-889B-9E9702CB2F6B}" presName="horzSpace2" presStyleCnt="0"/>
      <dgm:spPr/>
    </dgm:pt>
    <dgm:pt modelId="{87DE4BAF-1429-46A3-A2AB-55335FD26011}" type="pres">
      <dgm:prSet presAssocID="{114C74B1-353E-4FD3-889B-9E9702CB2F6B}" presName="tx2" presStyleLbl="revTx" presStyleIdx="5" presStyleCnt="6"/>
      <dgm:spPr/>
    </dgm:pt>
    <dgm:pt modelId="{C73F891A-111D-4F60-B304-D5609E7096F8}" type="pres">
      <dgm:prSet presAssocID="{114C74B1-353E-4FD3-889B-9E9702CB2F6B}" presName="vert2" presStyleCnt="0"/>
      <dgm:spPr/>
    </dgm:pt>
    <dgm:pt modelId="{17F93168-21C7-4C86-BB6E-81936EC8A940}" type="pres">
      <dgm:prSet presAssocID="{114C74B1-353E-4FD3-889B-9E9702CB2F6B}" presName="thinLine2b" presStyleLbl="callout" presStyleIdx="2" presStyleCnt="3"/>
      <dgm:spPr/>
    </dgm:pt>
    <dgm:pt modelId="{7BEDF013-04BF-4875-97FF-3E59B3611A3B}" type="pres">
      <dgm:prSet presAssocID="{114C74B1-353E-4FD3-889B-9E9702CB2F6B}" presName="vertSpace2b" presStyleCnt="0"/>
      <dgm:spPr/>
    </dgm:pt>
  </dgm:ptLst>
  <dgm:cxnLst>
    <dgm:cxn modelId="{083B1806-EE23-472E-B194-D9D62981BE3F}" type="presOf" srcId="{3CC722C4-A9F0-4185-AA08-EC33DEFB9D70}" destId="{CABCB22F-1950-4D3B-A658-B00CED7B9466}" srcOrd="0" destOrd="0" presId="urn:microsoft.com/office/officeart/2008/layout/LinedList"/>
    <dgm:cxn modelId="{5E223E0E-0935-40B2-B014-E9781F0C90C1}" srcId="{2A3C91CB-7E15-434E-8053-19D70FA0FF6D}" destId="{114C74B1-353E-4FD3-889B-9E9702CB2F6B}" srcOrd="0" destOrd="0" parTransId="{9EAAF5E7-5799-45B1-80F7-DED5537E01D3}" sibTransId="{D291295A-ECBC-4944-AD4C-93304D6CE54D}"/>
    <dgm:cxn modelId="{5D13B21B-4875-49EB-A457-4A174097AEF2}" type="presOf" srcId="{276D0AFC-1FB7-41F2-AC72-3B60E6D54278}" destId="{100B96F6-0D0E-48CB-8F0B-56819B681C1C}" srcOrd="0" destOrd="0" presId="urn:microsoft.com/office/officeart/2008/layout/LinedList"/>
    <dgm:cxn modelId="{09E38F5C-0C2A-4804-ADC8-9DC223E047EC}" srcId="{3CC722C4-A9F0-4185-AA08-EC33DEFB9D70}" destId="{084B8FFE-F52C-4A57-AF10-F59B26B33BE6}" srcOrd="0" destOrd="0" parTransId="{021576F9-CF70-4F69-B797-D8B7291BEE1E}" sibTransId="{B9B8A0BC-6133-4B66-84A0-6CC72225E1A6}"/>
    <dgm:cxn modelId="{29AD2649-0EF0-4DA1-AFBA-1AF49A45973A}" type="presOf" srcId="{D5D57257-4DAF-4404-8091-DF38FD73F76F}" destId="{05513D64-7521-4053-902F-4556F3DA67BD}" srcOrd="0" destOrd="0" presId="urn:microsoft.com/office/officeart/2008/layout/LinedList"/>
    <dgm:cxn modelId="{F9FBBF83-A266-43C8-876F-DBCB94BE7009}" srcId="{FB7E05AD-22AB-4F19-8777-CECFC6FD62C2}" destId="{2A3C91CB-7E15-434E-8053-19D70FA0FF6D}" srcOrd="2" destOrd="0" parTransId="{5D26AD2A-04D0-41A3-A938-33FC124872B7}" sibTransId="{76432238-75CE-4731-93C9-6DC707515F0C}"/>
    <dgm:cxn modelId="{9DF2E0AB-9A0E-4A9E-81C6-CFE251230D35}" srcId="{FB7E05AD-22AB-4F19-8777-CECFC6FD62C2}" destId="{D5D57257-4DAF-4404-8091-DF38FD73F76F}" srcOrd="1" destOrd="0" parTransId="{B4918143-E814-49FA-B20E-8CC4D0E3814E}" sibTransId="{7CAB91E3-0060-4145-B5A2-BB78D579FEBE}"/>
    <dgm:cxn modelId="{855251AE-F4BA-4E3A-93B0-DB67605003CF}" type="presOf" srcId="{114C74B1-353E-4FD3-889B-9E9702CB2F6B}" destId="{87DE4BAF-1429-46A3-A2AB-55335FD26011}" srcOrd="0" destOrd="0" presId="urn:microsoft.com/office/officeart/2008/layout/LinedList"/>
    <dgm:cxn modelId="{B3600ABF-78B1-45E2-8424-EC0451B07900}" srcId="{D5D57257-4DAF-4404-8091-DF38FD73F76F}" destId="{276D0AFC-1FB7-41F2-AC72-3B60E6D54278}" srcOrd="0" destOrd="0" parTransId="{8F9A9608-D5B5-4704-A8D6-4F8FF05FDB25}" sibTransId="{3EAAD7F4-F300-4F59-B618-49E550BBCCDA}"/>
    <dgm:cxn modelId="{CD6E97C0-B5F2-420A-8847-7B9C2E108AA7}" type="presOf" srcId="{084B8FFE-F52C-4A57-AF10-F59B26B33BE6}" destId="{BA903EA6-DDF3-4BC8-A95B-726E9A95BA1E}" srcOrd="0" destOrd="0" presId="urn:microsoft.com/office/officeart/2008/layout/LinedList"/>
    <dgm:cxn modelId="{0FC3EAD6-48B8-4BB1-8102-EFC2276AAB8A}" type="presOf" srcId="{FB7E05AD-22AB-4F19-8777-CECFC6FD62C2}" destId="{A1C69604-A9EB-4C23-B2AC-1037BB719B7F}" srcOrd="0" destOrd="0" presId="urn:microsoft.com/office/officeart/2008/layout/LinedList"/>
    <dgm:cxn modelId="{1B044DF1-9B80-42C8-AF23-E8AAC52CD24B}" type="presOf" srcId="{2A3C91CB-7E15-434E-8053-19D70FA0FF6D}" destId="{90F6B0B2-FD3E-4889-9281-ED82182F337B}" srcOrd="0" destOrd="0" presId="urn:microsoft.com/office/officeart/2008/layout/LinedList"/>
    <dgm:cxn modelId="{013874F2-DAAA-4CE4-AACC-1B9E24BBF8FA}" srcId="{FB7E05AD-22AB-4F19-8777-CECFC6FD62C2}" destId="{3CC722C4-A9F0-4185-AA08-EC33DEFB9D70}" srcOrd="0" destOrd="0" parTransId="{C00D9B10-F4FD-4130-A5A3-8DC12EB9242F}" sibTransId="{8CF3D37E-7E19-419D-970E-4E0EE9A773A5}"/>
    <dgm:cxn modelId="{8C73A08A-378B-450E-AFF8-12D6726A0601}" type="presParOf" srcId="{A1C69604-A9EB-4C23-B2AC-1037BB719B7F}" destId="{B93E3715-F934-4226-A163-CFCBFFB1693C}" srcOrd="0" destOrd="0" presId="urn:microsoft.com/office/officeart/2008/layout/LinedList"/>
    <dgm:cxn modelId="{4652F26F-E1C5-463E-8FD2-CA12216CCCBA}" type="presParOf" srcId="{A1C69604-A9EB-4C23-B2AC-1037BB719B7F}" destId="{285E8699-1ABC-4E08-8082-36C1DEC14A9D}" srcOrd="1" destOrd="0" presId="urn:microsoft.com/office/officeart/2008/layout/LinedList"/>
    <dgm:cxn modelId="{34CFFE8E-7BB2-48E1-85A5-F4DBB8131FDD}" type="presParOf" srcId="{285E8699-1ABC-4E08-8082-36C1DEC14A9D}" destId="{CABCB22F-1950-4D3B-A658-B00CED7B9466}" srcOrd="0" destOrd="0" presId="urn:microsoft.com/office/officeart/2008/layout/LinedList"/>
    <dgm:cxn modelId="{5B865F9C-6272-49E9-A9C2-16DC3305F9CC}" type="presParOf" srcId="{285E8699-1ABC-4E08-8082-36C1DEC14A9D}" destId="{A691FC81-BD0A-472D-9A54-ACA21C7BAAB7}" srcOrd="1" destOrd="0" presId="urn:microsoft.com/office/officeart/2008/layout/LinedList"/>
    <dgm:cxn modelId="{988A30AC-BEE8-47DF-BD9F-ED8E1FA0913E}" type="presParOf" srcId="{A691FC81-BD0A-472D-9A54-ACA21C7BAAB7}" destId="{1E3A5CCC-0E0A-4A13-AEF5-AC6DB12C6DC0}" srcOrd="0" destOrd="0" presId="urn:microsoft.com/office/officeart/2008/layout/LinedList"/>
    <dgm:cxn modelId="{68339C67-86D9-4A2A-AE5D-ECD7D88FDF44}" type="presParOf" srcId="{A691FC81-BD0A-472D-9A54-ACA21C7BAAB7}" destId="{C4AA6BD9-16FA-424B-9C91-E0996D69534C}" srcOrd="1" destOrd="0" presId="urn:microsoft.com/office/officeart/2008/layout/LinedList"/>
    <dgm:cxn modelId="{FC2AB146-EBE4-4A80-8E41-01273F8CFD4A}" type="presParOf" srcId="{C4AA6BD9-16FA-424B-9C91-E0996D69534C}" destId="{4DA88FE4-23D3-4FCE-864D-D87007862DCD}" srcOrd="0" destOrd="0" presId="urn:microsoft.com/office/officeart/2008/layout/LinedList"/>
    <dgm:cxn modelId="{E7246E9B-749E-4BB5-AAA4-5EFB74BC3AFB}" type="presParOf" srcId="{C4AA6BD9-16FA-424B-9C91-E0996D69534C}" destId="{BA903EA6-DDF3-4BC8-A95B-726E9A95BA1E}" srcOrd="1" destOrd="0" presId="urn:microsoft.com/office/officeart/2008/layout/LinedList"/>
    <dgm:cxn modelId="{E59DBC1C-E3FB-448D-9CB1-E2EE431EA989}" type="presParOf" srcId="{C4AA6BD9-16FA-424B-9C91-E0996D69534C}" destId="{174E525A-DDDD-414E-9455-2662AB52F280}" srcOrd="2" destOrd="0" presId="urn:microsoft.com/office/officeart/2008/layout/LinedList"/>
    <dgm:cxn modelId="{1A221934-6BBE-4D7A-8C70-AE182AE59BA7}" type="presParOf" srcId="{A691FC81-BD0A-472D-9A54-ACA21C7BAAB7}" destId="{E1FA337B-467D-4B9C-8CE0-8C08F9EDF046}" srcOrd="2" destOrd="0" presId="urn:microsoft.com/office/officeart/2008/layout/LinedList"/>
    <dgm:cxn modelId="{DF3281FA-AFEA-481A-BDD6-A25E9F728252}" type="presParOf" srcId="{A691FC81-BD0A-472D-9A54-ACA21C7BAAB7}" destId="{14BD7AE0-9CBA-479F-8656-BF99C64EB6A9}" srcOrd="3" destOrd="0" presId="urn:microsoft.com/office/officeart/2008/layout/LinedList"/>
    <dgm:cxn modelId="{1381E3DE-BDEB-4362-88AC-1A8BFE2F9A12}" type="presParOf" srcId="{A1C69604-A9EB-4C23-B2AC-1037BB719B7F}" destId="{242DD0E2-5350-4468-AF76-16B88D5E7832}" srcOrd="2" destOrd="0" presId="urn:microsoft.com/office/officeart/2008/layout/LinedList"/>
    <dgm:cxn modelId="{321A51BE-99F1-40CA-863B-AE3F7FD25B49}" type="presParOf" srcId="{A1C69604-A9EB-4C23-B2AC-1037BB719B7F}" destId="{E4CF2E0F-09B0-4C62-85E4-C3D9B6242393}" srcOrd="3" destOrd="0" presId="urn:microsoft.com/office/officeart/2008/layout/LinedList"/>
    <dgm:cxn modelId="{D1CD1269-795F-40FF-9D12-3CB73646C57D}" type="presParOf" srcId="{E4CF2E0F-09B0-4C62-85E4-C3D9B6242393}" destId="{05513D64-7521-4053-902F-4556F3DA67BD}" srcOrd="0" destOrd="0" presId="urn:microsoft.com/office/officeart/2008/layout/LinedList"/>
    <dgm:cxn modelId="{B952E0B6-8FB3-43EB-BF8F-67FC858E8645}" type="presParOf" srcId="{E4CF2E0F-09B0-4C62-85E4-C3D9B6242393}" destId="{68934E56-4C0F-4790-A75E-E8D743B5A453}" srcOrd="1" destOrd="0" presId="urn:microsoft.com/office/officeart/2008/layout/LinedList"/>
    <dgm:cxn modelId="{D124EA17-6DAF-46DC-876D-528EB92B578C}" type="presParOf" srcId="{68934E56-4C0F-4790-A75E-E8D743B5A453}" destId="{91045705-746F-40BE-961D-44645A4FD672}" srcOrd="0" destOrd="0" presId="urn:microsoft.com/office/officeart/2008/layout/LinedList"/>
    <dgm:cxn modelId="{D9D21C87-CFC1-4588-A3F4-BE3BA0DEBB2F}" type="presParOf" srcId="{68934E56-4C0F-4790-A75E-E8D743B5A453}" destId="{D83E0D02-0C86-47D4-8CA6-C2527A5716C3}" srcOrd="1" destOrd="0" presId="urn:microsoft.com/office/officeart/2008/layout/LinedList"/>
    <dgm:cxn modelId="{3780FC62-4F66-42C2-BA2E-5306F48D4165}" type="presParOf" srcId="{D83E0D02-0C86-47D4-8CA6-C2527A5716C3}" destId="{56A42198-DE94-47FC-A94D-338BF41AF8A7}" srcOrd="0" destOrd="0" presId="urn:microsoft.com/office/officeart/2008/layout/LinedList"/>
    <dgm:cxn modelId="{1A136AF4-E746-45A3-823C-256112743B80}" type="presParOf" srcId="{D83E0D02-0C86-47D4-8CA6-C2527A5716C3}" destId="{100B96F6-0D0E-48CB-8F0B-56819B681C1C}" srcOrd="1" destOrd="0" presId="urn:microsoft.com/office/officeart/2008/layout/LinedList"/>
    <dgm:cxn modelId="{A9D2506E-A34F-45FF-B2DC-3F1B17EAC801}" type="presParOf" srcId="{D83E0D02-0C86-47D4-8CA6-C2527A5716C3}" destId="{C21508E6-180D-499F-8493-768299A42928}" srcOrd="2" destOrd="0" presId="urn:microsoft.com/office/officeart/2008/layout/LinedList"/>
    <dgm:cxn modelId="{C71C60A7-76F7-493D-BB3F-A38493D3D9F5}" type="presParOf" srcId="{68934E56-4C0F-4790-A75E-E8D743B5A453}" destId="{C0158BC3-E0C5-41D4-84B2-C18198C374D0}" srcOrd="2" destOrd="0" presId="urn:microsoft.com/office/officeart/2008/layout/LinedList"/>
    <dgm:cxn modelId="{0EB8E6F5-234E-4A55-9C83-8110034C9633}" type="presParOf" srcId="{68934E56-4C0F-4790-A75E-E8D743B5A453}" destId="{C32C354A-E9FC-44FC-BB57-F0253152B06C}" srcOrd="3" destOrd="0" presId="urn:microsoft.com/office/officeart/2008/layout/LinedList"/>
    <dgm:cxn modelId="{8E6208A5-4E88-4873-BE32-92CFE14F19CA}" type="presParOf" srcId="{A1C69604-A9EB-4C23-B2AC-1037BB719B7F}" destId="{978B648F-8722-4CC8-AF70-BFC45AD37E0F}" srcOrd="4" destOrd="0" presId="urn:microsoft.com/office/officeart/2008/layout/LinedList"/>
    <dgm:cxn modelId="{91B54423-06DE-4AB8-B72F-F038C9B4F88D}" type="presParOf" srcId="{A1C69604-A9EB-4C23-B2AC-1037BB719B7F}" destId="{B54FB002-89FF-425A-9F1F-5E28C568278A}" srcOrd="5" destOrd="0" presId="urn:microsoft.com/office/officeart/2008/layout/LinedList"/>
    <dgm:cxn modelId="{73022E3F-D27E-4827-9ADC-7D6BF8AB162E}" type="presParOf" srcId="{B54FB002-89FF-425A-9F1F-5E28C568278A}" destId="{90F6B0B2-FD3E-4889-9281-ED82182F337B}" srcOrd="0" destOrd="0" presId="urn:microsoft.com/office/officeart/2008/layout/LinedList"/>
    <dgm:cxn modelId="{8B41EEC5-9498-492E-AEE8-8FEF2E802633}" type="presParOf" srcId="{B54FB002-89FF-425A-9F1F-5E28C568278A}" destId="{5788A35F-3D5E-4680-A832-50C5C801E6BD}" srcOrd="1" destOrd="0" presId="urn:microsoft.com/office/officeart/2008/layout/LinedList"/>
    <dgm:cxn modelId="{B68FDD43-9A5D-4CF6-B1B4-133C24144B5C}" type="presParOf" srcId="{5788A35F-3D5E-4680-A832-50C5C801E6BD}" destId="{39D87004-C453-496B-99F7-A717CA70D903}" srcOrd="0" destOrd="0" presId="urn:microsoft.com/office/officeart/2008/layout/LinedList"/>
    <dgm:cxn modelId="{98148389-5E8F-4C6D-8332-122AEAA5F882}" type="presParOf" srcId="{5788A35F-3D5E-4680-A832-50C5C801E6BD}" destId="{3F8206D1-7142-48CD-8D67-7DE9F35DFEDA}" srcOrd="1" destOrd="0" presId="urn:microsoft.com/office/officeart/2008/layout/LinedList"/>
    <dgm:cxn modelId="{5E3C51A3-438B-49AF-8A87-71AE05E26497}" type="presParOf" srcId="{3F8206D1-7142-48CD-8D67-7DE9F35DFEDA}" destId="{126CCF28-67EB-45B0-AB3D-E8F93EA5BB2C}" srcOrd="0" destOrd="0" presId="urn:microsoft.com/office/officeart/2008/layout/LinedList"/>
    <dgm:cxn modelId="{ABCE5C27-62D4-439F-B358-58CCD790EF3D}" type="presParOf" srcId="{3F8206D1-7142-48CD-8D67-7DE9F35DFEDA}" destId="{87DE4BAF-1429-46A3-A2AB-55335FD26011}" srcOrd="1" destOrd="0" presId="urn:microsoft.com/office/officeart/2008/layout/LinedList"/>
    <dgm:cxn modelId="{698100B2-79BF-4E0D-8E5C-646A5EB2E0F9}" type="presParOf" srcId="{3F8206D1-7142-48CD-8D67-7DE9F35DFEDA}" destId="{C73F891A-111D-4F60-B304-D5609E7096F8}" srcOrd="2" destOrd="0" presId="urn:microsoft.com/office/officeart/2008/layout/LinedList"/>
    <dgm:cxn modelId="{D59C0546-7DB5-43D8-A81F-A68F5F3E6BDB}" type="presParOf" srcId="{5788A35F-3D5E-4680-A832-50C5C801E6BD}" destId="{17F93168-21C7-4C86-BB6E-81936EC8A940}" srcOrd="2" destOrd="0" presId="urn:microsoft.com/office/officeart/2008/layout/LinedList"/>
    <dgm:cxn modelId="{9CEFD07E-FC58-49C6-B0B3-95A5D45A9764}" type="presParOf" srcId="{5788A35F-3D5E-4680-A832-50C5C801E6BD}" destId="{7BEDF013-04BF-4875-97FF-3E59B3611A3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01FFA-D9D6-4806-87E0-5E5A830472D3}">
      <dsp:nvSpPr>
        <dsp:cNvPr id="0" name=""/>
        <dsp:cNvSpPr/>
      </dsp:nvSpPr>
      <dsp:spPr>
        <a:xfrm>
          <a:off x="0" y="2277"/>
          <a:ext cx="6629400" cy="11540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81505-05B9-4A83-9DA4-27241CC65B13}">
      <dsp:nvSpPr>
        <dsp:cNvPr id="0" name=""/>
        <dsp:cNvSpPr/>
      </dsp:nvSpPr>
      <dsp:spPr>
        <a:xfrm>
          <a:off x="349107" y="261943"/>
          <a:ext cx="634740" cy="6347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F4D6D-416D-4734-9160-8E513AB6A0BC}">
      <dsp:nvSpPr>
        <dsp:cNvPr id="0" name=""/>
        <dsp:cNvSpPr/>
      </dsp:nvSpPr>
      <dsp:spPr>
        <a:xfrm>
          <a:off x="1332954" y="2277"/>
          <a:ext cx="5296445" cy="1154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139" tIns="122139" rIns="122139" bIns="1221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Overall Status of ARPA Funding</a:t>
          </a:r>
        </a:p>
      </dsp:txBody>
      <dsp:txXfrm>
        <a:off x="1332954" y="2277"/>
        <a:ext cx="5296445" cy="1154072"/>
      </dsp:txXfrm>
    </dsp:sp>
    <dsp:sp modelId="{C35D5BA1-D500-4AE3-91E1-CEC7A1B32868}">
      <dsp:nvSpPr>
        <dsp:cNvPr id="0" name=""/>
        <dsp:cNvSpPr/>
      </dsp:nvSpPr>
      <dsp:spPr>
        <a:xfrm>
          <a:off x="0" y="1444868"/>
          <a:ext cx="6629400" cy="11540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1E5BDF-935F-41D7-847C-5AAE48FC3627}">
      <dsp:nvSpPr>
        <dsp:cNvPr id="0" name=""/>
        <dsp:cNvSpPr/>
      </dsp:nvSpPr>
      <dsp:spPr>
        <a:xfrm>
          <a:off x="349107" y="1704534"/>
          <a:ext cx="634740" cy="6347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496BCF-4D87-4CCC-81E3-50781F79CC50}">
      <dsp:nvSpPr>
        <dsp:cNvPr id="0" name=""/>
        <dsp:cNvSpPr/>
      </dsp:nvSpPr>
      <dsp:spPr>
        <a:xfrm>
          <a:off x="1332954" y="1444868"/>
          <a:ext cx="5296445" cy="1154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139" tIns="122139" rIns="122139" bIns="1221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Funding to be Proposed for a Restricted Capital Reserve</a:t>
          </a:r>
        </a:p>
      </dsp:txBody>
      <dsp:txXfrm>
        <a:off x="1332954" y="1444868"/>
        <a:ext cx="5296445" cy="1154072"/>
      </dsp:txXfrm>
    </dsp:sp>
    <dsp:sp modelId="{E12A71DD-6324-484E-8A3C-EC05C5A3D353}">
      <dsp:nvSpPr>
        <dsp:cNvPr id="0" name=""/>
        <dsp:cNvSpPr/>
      </dsp:nvSpPr>
      <dsp:spPr>
        <a:xfrm>
          <a:off x="0" y="2887459"/>
          <a:ext cx="6629400" cy="11540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EC8AA-61CA-4EAA-B80E-50E219FA20E2}">
      <dsp:nvSpPr>
        <dsp:cNvPr id="0" name=""/>
        <dsp:cNvSpPr/>
      </dsp:nvSpPr>
      <dsp:spPr>
        <a:xfrm>
          <a:off x="349107" y="3147125"/>
          <a:ext cx="634740" cy="6347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FD987-7DB2-49E6-BF87-B503F1DA9BB3}">
      <dsp:nvSpPr>
        <dsp:cNvPr id="0" name=""/>
        <dsp:cNvSpPr/>
      </dsp:nvSpPr>
      <dsp:spPr>
        <a:xfrm>
          <a:off x="1332954" y="2887459"/>
          <a:ext cx="5296445" cy="1154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139" tIns="122139" rIns="122139" bIns="1221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Rationale for Establishing a Restricted Capital Reserve</a:t>
          </a:r>
        </a:p>
      </dsp:txBody>
      <dsp:txXfrm>
        <a:off x="1332954" y="2887459"/>
        <a:ext cx="5296445" cy="1154072"/>
      </dsp:txXfrm>
    </dsp:sp>
    <dsp:sp modelId="{BD0FD803-FD30-4D29-9E7E-A432F813F0ED}">
      <dsp:nvSpPr>
        <dsp:cNvPr id="0" name=""/>
        <dsp:cNvSpPr/>
      </dsp:nvSpPr>
      <dsp:spPr>
        <a:xfrm>
          <a:off x="0" y="4330050"/>
          <a:ext cx="6629400" cy="11540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DE6F1-7EC2-4094-AE9C-F54849AE70BC}">
      <dsp:nvSpPr>
        <dsp:cNvPr id="0" name=""/>
        <dsp:cNvSpPr/>
      </dsp:nvSpPr>
      <dsp:spPr>
        <a:xfrm>
          <a:off x="349107" y="4589716"/>
          <a:ext cx="634740" cy="63474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8A49D-873E-443A-9CDB-87DB13FDEEDF}">
      <dsp:nvSpPr>
        <dsp:cNvPr id="0" name=""/>
        <dsp:cNvSpPr/>
      </dsp:nvSpPr>
      <dsp:spPr>
        <a:xfrm>
          <a:off x="1332954" y="4330050"/>
          <a:ext cx="5296445" cy="1154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139" tIns="122139" rIns="122139" bIns="1221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Process and Next Steps</a:t>
          </a:r>
        </a:p>
      </dsp:txBody>
      <dsp:txXfrm>
        <a:off x="1332954" y="4330050"/>
        <a:ext cx="5296445" cy="11540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E2D7C-1F68-4F60-990C-428B45508AAB}">
      <dsp:nvSpPr>
        <dsp:cNvPr id="0" name=""/>
        <dsp:cNvSpPr/>
      </dsp:nvSpPr>
      <dsp:spPr>
        <a:xfrm>
          <a:off x="548639" y="0"/>
          <a:ext cx="6217920" cy="5491163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C027F-5C4B-47D5-A8B7-097102F57FBF}">
      <dsp:nvSpPr>
        <dsp:cNvPr id="0" name=""/>
        <dsp:cNvSpPr/>
      </dsp:nvSpPr>
      <dsp:spPr>
        <a:xfrm>
          <a:off x="3661" y="1647348"/>
          <a:ext cx="1760934" cy="21964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Repeal/Amend Existing ARPA </a:t>
          </a:r>
          <a:r>
            <a:rPr lang="en-US" sz="1300" i="0" kern="1200" dirty="0"/>
            <a:t>Ordinances</a:t>
          </a:r>
        </a:p>
      </dsp:txBody>
      <dsp:txXfrm>
        <a:off x="89623" y="1733310"/>
        <a:ext cx="1589010" cy="2024541"/>
      </dsp:txXfrm>
    </dsp:sp>
    <dsp:sp modelId="{AC27F04A-C945-4364-AE8B-8DA18ADB086B}">
      <dsp:nvSpPr>
        <dsp:cNvPr id="0" name=""/>
        <dsp:cNvSpPr/>
      </dsp:nvSpPr>
      <dsp:spPr>
        <a:xfrm>
          <a:off x="1852642" y="1647348"/>
          <a:ext cx="1760934" cy="21964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Funds from Repealed/Amended Ordinances go to Revenue Replacement</a:t>
          </a:r>
        </a:p>
      </dsp:txBody>
      <dsp:txXfrm>
        <a:off x="1938604" y="1733310"/>
        <a:ext cx="1589010" cy="2024541"/>
      </dsp:txXfrm>
    </dsp:sp>
    <dsp:sp modelId="{38EFCC43-92D6-4DE7-9F17-DE2432F2F57B}">
      <dsp:nvSpPr>
        <dsp:cNvPr id="0" name=""/>
        <dsp:cNvSpPr/>
      </dsp:nvSpPr>
      <dsp:spPr>
        <a:xfrm>
          <a:off x="3701623" y="1647348"/>
          <a:ext cx="1760934" cy="21964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Revenue Replacement Ordinance 3165 Creates a 2024 Budget Surplus</a:t>
          </a:r>
        </a:p>
      </dsp:txBody>
      <dsp:txXfrm>
        <a:off x="3787585" y="1733310"/>
        <a:ext cx="1589010" cy="2024541"/>
      </dsp:txXfrm>
    </dsp:sp>
    <dsp:sp modelId="{FA8F72E2-3D7E-4C0A-AA52-ADD039984A09}">
      <dsp:nvSpPr>
        <dsp:cNvPr id="0" name=""/>
        <dsp:cNvSpPr/>
      </dsp:nvSpPr>
      <dsp:spPr>
        <a:xfrm>
          <a:off x="5550604" y="1647348"/>
          <a:ext cx="1760934" cy="21964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Ordinance 3167 moves funds from Revenue Replacement &amp; Establishes a Restricted Capital Fund</a:t>
          </a:r>
        </a:p>
      </dsp:txBody>
      <dsp:txXfrm>
        <a:off x="5636566" y="1733310"/>
        <a:ext cx="1589010" cy="20245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3652B-5DED-4EA6-B58F-77F843837225}">
      <dsp:nvSpPr>
        <dsp:cNvPr id="0" name=""/>
        <dsp:cNvSpPr/>
      </dsp:nvSpPr>
      <dsp:spPr>
        <a:xfrm>
          <a:off x="681203" y="731076"/>
          <a:ext cx="1058062" cy="1058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88397-98FD-47A4-9810-0122E1AAACA3}">
      <dsp:nvSpPr>
        <dsp:cNvPr id="0" name=""/>
        <dsp:cNvSpPr/>
      </dsp:nvSpPr>
      <dsp:spPr>
        <a:xfrm>
          <a:off x="34609" y="2102963"/>
          <a:ext cx="235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Mayor, Council, or Staff proposes a specific project for funding </a:t>
          </a:r>
        </a:p>
      </dsp:txBody>
      <dsp:txXfrm>
        <a:off x="34609" y="2102963"/>
        <a:ext cx="2351250" cy="720000"/>
      </dsp:txXfrm>
    </dsp:sp>
    <dsp:sp modelId="{3B01FCEE-692D-4655-813F-CD55F030A3A1}">
      <dsp:nvSpPr>
        <dsp:cNvPr id="0" name=""/>
        <dsp:cNvSpPr/>
      </dsp:nvSpPr>
      <dsp:spPr>
        <a:xfrm>
          <a:off x="3443922" y="731076"/>
          <a:ext cx="1058062" cy="1058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BAE3E-325D-40AD-8798-9EE384C7F049}">
      <dsp:nvSpPr>
        <dsp:cNvPr id="0" name=""/>
        <dsp:cNvSpPr/>
      </dsp:nvSpPr>
      <dsp:spPr>
        <a:xfrm>
          <a:off x="2797328" y="2102963"/>
          <a:ext cx="235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Council deliberates and authorizes allocation of capital funds for the project</a:t>
          </a:r>
        </a:p>
      </dsp:txBody>
      <dsp:txXfrm>
        <a:off x="2797328" y="2102963"/>
        <a:ext cx="23512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3E3715-F934-4226-A163-CFCBFFB1693C}">
      <dsp:nvSpPr>
        <dsp:cNvPr id="0" name=""/>
        <dsp:cNvSpPr/>
      </dsp:nvSpPr>
      <dsp:spPr>
        <a:xfrm>
          <a:off x="0" y="2631"/>
          <a:ext cx="64004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BCB22F-1950-4D3B-A658-B00CED7B9466}">
      <dsp:nvSpPr>
        <dsp:cNvPr id="0" name=""/>
        <dsp:cNvSpPr/>
      </dsp:nvSpPr>
      <dsp:spPr>
        <a:xfrm>
          <a:off x="0" y="2631"/>
          <a:ext cx="1280080" cy="1794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1</a:t>
          </a:r>
        </a:p>
      </dsp:txBody>
      <dsp:txXfrm>
        <a:off x="0" y="2631"/>
        <a:ext cx="1280080" cy="1794578"/>
      </dsp:txXfrm>
    </dsp:sp>
    <dsp:sp modelId="{BA903EA6-DDF3-4BC8-A95B-726E9A95BA1E}">
      <dsp:nvSpPr>
        <dsp:cNvPr id="0" name=""/>
        <dsp:cNvSpPr/>
      </dsp:nvSpPr>
      <dsp:spPr>
        <a:xfrm>
          <a:off x="1376086" y="84123"/>
          <a:ext cx="5024314" cy="1629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Establishes a Capital Reserve Fund</a:t>
          </a:r>
        </a:p>
      </dsp:txBody>
      <dsp:txXfrm>
        <a:off x="1376086" y="84123"/>
        <a:ext cx="5024314" cy="1629841"/>
      </dsp:txXfrm>
    </dsp:sp>
    <dsp:sp modelId="{E1FA337B-467D-4B9C-8CE0-8C08F9EDF046}">
      <dsp:nvSpPr>
        <dsp:cNvPr id="0" name=""/>
        <dsp:cNvSpPr/>
      </dsp:nvSpPr>
      <dsp:spPr>
        <a:xfrm>
          <a:off x="1280080" y="1713964"/>
          <a:ext cx="51203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DD0E2-5350-4468-AF76-16B88D5E7832}">
      <dsp:nvSpPr>
        <dsp:cNvPr id="0" name=""/>
        <dsp:cNvSpPr/>
      </dsp:nvSpPr>
      <dsp:spPr>
        <a:xfrm>
          <a:off x="0" y="1797209"/>
          <a:ext cx="6400401" cy="0"/>
        </a:xfrm>
        <a:prstGeom prst="line">
          <a:avLst/>
        </a:prstGeom>
        <a:solidFill>
          <a:schemeClr val="accent2">
            <a:hueOff val="4665041"/>
            <a:satOff val="7373"/>
            <a:lumOff val="-2547"/>
            <a:alphaOff val="0"/>
          </a:schemeClr>
        </a:solidFill>
        <a:ln w="12700" cap="flat" cmpd="sng" algn="ctr">
          <a:solidFill>
            <a:schemeClr val="accent2">
              <a:hueOff val="4665041"/>
              <a:satOff val="7373"/>
              <a:lumOff val="-25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13D64-7521-4053-902F-4556F3DA67BD}">
      <dsp:nvSpPr>
        <dsp:cNvPr id="0" name=""/>
        <dsp:cNvSpPr/>
      </dsp:nvSpPr>
      <dsp:spPr>
        <a:xfrm>
          <a:off x="0" y="1797209"/>
          <a:ext cx="1280080" cy="1794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2</a:t>
          </a:r>
        </a:p>
      </dsp:txBody>
      <dsp:txXfrm>
        <a:off x="0" y="1797209"/>
        <a:ext cx="1280080" cy="1794578"/>
      </dsp:txXfrm>
    </dsp:sp>
    <dsp:sp modelId="{100B96F6-0D0E-48CB-8F0B-56819B681C1C}">
      <dsp:nvSpPr>
        <dsp:cNvPr id="0" name=""/>
        <dsp:cNvSpPr/>
      </dsp:nvSpPr>
      <dsp:spPr>
        <a:xfrm>
          <a:off x="1376086" y="1878701"/>
          <a:ext cx="5024314" cy="1629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Moves $14,448,172.82 from Revenue Replacement to the Capital Reserve Fund</a:t>
          </a:r>
        </a:p>
      </dsp:txBody>
      <dsp:txXfrm>
        <a:off x="1376086" y="1878701"/>
        <a:ext cx="5024314" cy="1629841"/>
      </dsp:txXfrm>
    </dsp:sp>
    <dsp:sp modelId="{C0158BC3-E0C5-41D4-84B2-C18198C374D0}">
      <dsp:nvSpPr>
        <dsp:cNvPr id="0" name=""/>
        <dsp:cNvSpPr/>
      </dsp:nvSpPr>
      <dsp:spPr>
        <a:xfrm>
          <a:off x="1280080" y="3508542"/>
          <a:ext cx="51203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8B648F-8722-4CC8-AF70-BFC45AD37E0F}">
      <dsp:nvSpPr>
        <dsp:cNvPr id="0" name=""/>
        <dsp:cNvSpPr/>
      </dsp:nvSpPr>
      <dsp:spPr>
        <a:xfrm>
          <a:off x="0" y="3591787"/>
          <a:ext cx="6400401" cy="0"/>
        </a:xfrm>
        <a:prstGeom prst="line">
          <a:avLst/>
        </a:prstGeom>
        <a:solidFill>
          <a:schemeClr val="accent2">
            <a:hueOff val="9330081"/>
            <a:satOff val="14747"/>
            <a:lumOff val="-5093"/>
            <a:alphaOff val="0"/>
          </a:schemeClr>
        </a:solidFill>
        <a:ln w="12700" cap="flat" cmpd="sng" algn="ctr">
          <a:solidFill>
            <a:schemeClr val="accent2">
              <a:hueOff val="9330081"/>
              <a:satOff val="14747"/>
              <a:lumOff val="-50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F6B0B2-FD3E-4889-9281-ED82182F337B}">
      <dsp:nvSpPr>
        <dsp:cNvPr id="0" name=""/>
        <dsp:cNvSpPr/>
      </dsp:nvSpPr>
      <dsp:spPr>
        <a:xfrm>
          <a:off x="0" y="3591787"/>
          <a:ext cx="1280080" cy="1794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3</a:t>
          </a:r>
        </a:p>
      </dsp:txBody>
      <dsp:txXfrm>
        <a:off x="0" y="3591787"/>
        <a:ext cx="1280080" cy="1794578"/>
      </dsp:txXfrm>
    </dsp:sp>
    <dsp:sp modelId="{87DE4BAF-1429-46A3-A2AB-55335FD26011}">
      <dsp:nvSpPr>
        <dsp:cNvPr id="0" name=""/>
        <dsp:cNvSpPr/>
      </dsp:nvSpPr>
      <dsp:spPr>
        <a:xfrm>
          <a:off x="1376086" y="3673279"/>
          <a:ext cx="5024314" cy="1629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Capital Reserve Fund Requires Council Allocation of Funds</a:t>
          </a:r>
        </a:p>
      </dsp:txBody>
      <dsp:txXfrm>
        <a:off x="1376086" y="3673279"/>
        <a:ext cx="5024314" cy="1629841"/>
      </dsp:txXfrm>
    </dsp:sp>
    <dsp:sp modelId="{17F93168-21C7-4C86-BB6E-81936EC8A940}">
      <dsp:nvSpPr>
        <dsp:cNvPr id="0" name=""/>
        <dsp:cNvSpPr/>
      </dsp:nvSpPr>
      <dsp:spPr>
        <a:xfrm>
          <a:off x="1280080" y="5303121"/>
          <a:ext cx="51203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C5A369-CA0E-4FC6-90EE-5FA969A08EF8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9210F9-8331-407C-A034-F95DCB303E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4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30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6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638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3947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1870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050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097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7710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274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2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526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561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101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040DA2-B75D-1B49-51F9-967501F7F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4876" y="887638"/>
            <a:ext cx="10202248" cy="5094496"/>
          </a:xfrm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93BDAB-CB06-403B-00FD-9D1C2812A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B1FDB-9C8A-890A-5051-8D49E105F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46056E81-9CB5-42E9-6689-B711F575C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981493" y="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3D075254-6FC4-6738-BBBE-1BACB99E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02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b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BA2562-20F9-9DC8-81EB-6ED26B24D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099"/>
            <a:ext cx="12192000" cy="873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369E878B-C75C-98DC-B694-2C40507C4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75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DC03A063-67E0-718E-206C-6C807C20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5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30">
            <a:extLst>
              <a:ext uri="{FF2B5EF4-FFF2-40B4-BE49-F238E27FC236}">
                <a16:creationId xmlns:a16="http://schemas.microsoft.com/office/drawing/2014/main" id="{6D86FEEF-2721-A616-B636-7C6F8B1B5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4AC20A76-77DC-62F7-C0E5-66C03853B3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1478396"/>
            <a:ext cx="3710355" cy="344529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F99A149-DEF4-9E0F-D0DE-E859DB6CA5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60465" y="1477963"/>
            <a:ext cx="5536135" cy="34464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245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9">
            <a:extLst>
              <a:ext uri="{FF2B5EF4-FFF2-40B4-BE49-F238E27FC236}">
                <a16:creationId xmlns:a16="http://schemas.microsoft.com/office/drawing/2014/main" id="{A18D9F31-445F-F144-A393-66C1BDE80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4570022" y="3390898"/>
            <a:ext cx="3354778" cy="3467100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24F2F994-08EA-D901-82B7-02E175B2F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63EE949-1BE5-CFA7-69CC-5235FFE07F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8" y="1415562"/>
            <a:ext cx="5750171" cy="400929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Picture Placeholder 18">
            <a:extLst>
              <a:ext uri="{FF2B5EF4-FFF2-40B4-BE49-F238E27FC236}">
                <a16:creationId xmlns:a16="http://schemas.microsoft.com/office/drawing/2014/main" id="{A2B2C17F-12DD-A683-5602-F16A1C9647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77908" y="1"/>
            <a:ext cx="4314092" cy="6858000"/>
          </a:xfrm>
          <a:custGeom>
            <a:avLst/>
            <a:gdLst>
              <a:gd name="connsiteX0" fmla="*/ 3466352 w 4267200"/>
              <a:gd name="connsiteY0" fmla="*/ 0 h 6858000"/>
              <a:gd name="connsiteX1" fmla="*/ 4267200 w 4267200"/>
              <a:gd name="connsiteY1" fmla="*/ 0 h 6858000"/>
              <a:gd name="connsiteX2" fmla="*/ 4267200 w 4267200"/>
              <a:gd name="connsiteY2" fmla="*/ 6858000 h 6858000"/>
              <a:gd name="connsiteX3" fmla="*/ 0 w 4267200"/>
              <a:gd name="connsiteY3" fmla="*/ 6858000 h 6858000"/>
              <a:gd name="connsiteX4" fmla="*/ 0 w 4267200"/>
              <a:gd name="connsiteY4" fmla="*/ 3338980 h 6858000"/>
              <a:gd name="connsiteX5" fmla="*/ 8352 w 4267200"/>
              <a:gd name="connsiteY5" fmla="*/ 3162578 h 6858000"/>
              <a:gd name="connsiteX6" fmla="*/ 3132972 w 4267200"/>
              <a:gd name="connsiteY6" fmla="*/ 18059 h 6858000"/>
              <a:gd name="connsiteX7" fmla="*/ 3466352 w 4267200"/>
              <a:gd name="connsiteY7" fmla="*/ 12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7200" h="6858000">
                <a:moveTo>
                  <a:pt x="3466352" y="0"/>
                </a:moveTo>
                <a:lnTo>
                  <a:pt x="4267200" y="0"/>
                </a:lnTo>
                <a:lnTo>
                  <a:pt x="4267200" y="6858000"/>
                </a:lnTo>
                <a:lnTo>
                  <a:pt x="0" y="6858000"/>
                </a:lnTo>
                <a:lnTo>
                  <a:pt x="0" y="3338980"/>
                </a:lnTo>
                <a:lnTo>
                  <a:pt x="8352" y="3162578"/>
                </a:lnTo>
                <a:cubicBezTo>
                  <a:pt x="166042" y="1505839"/>
                  <a:pt x="1479242" y="186005"/>
                  <a:pt x="3132972" y="18059"/>
                </a:cubicBezTo>
                <a:lnTo>
                  <a:pt x="3466352" y="122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1463040" tIns="822960" rIns="1463040" anchor="t" anchorCtr="0"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46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181407F-D7F6-56CB-135C-01868BC1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7" y="1088211"/>
            <a:ext cx="4602483" cy="4896019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17585-E867-BB06-B195-272DA0F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8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D9EBD-88FB-A2C3-7EC2-46DD7B532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CB417425-9078-B6E8-97F7-BAA1536B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7F56B38-71B8-A745-8D9C-BBEA278F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905999" y="4572027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5C644-63C0-D8A4-7EF1-1681AFB1F4D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24599" y="1088210"/>
            <a:ext cx="4373564" cy="489489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2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2"/>
                </a:solidFill>
              </a:defRPr>
            </a:lvl3pPr>
            <a:lvl4pPr marL="13716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4pPr>
            <a:lvl5pPr marL="18288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2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3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36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D9AD-F97D-8DCF-97C2-FEE69475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Darby Township </a:t>
            </a:r>
            <a:br>
              <a:rPr lang="en-US" dirty="0"/>
            </a:br>
            <a:r>
              <a:rPr lang="en-US" dirty="0"/>
              <a:t>ARPA Status Report</a:t>
            </a:r>
            <a:br>
              <a:rPr lang="en-US" dirty="0"/>
            </a:br>
            <a:r>
              <a:rPr lang="en-US" dirty="0"/>
              <a:t>June 5,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882FA-049D-25F3-3F24-590E9D0F1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4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0E4338-08DA-4872-90B0-8A5F96AD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A97896-00E1-4EAF-86AF-CAEE0E99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267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A0DE605-9FA9-43F7-9040-576E3AF4A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8614" y="-1255373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BDBF61-EA98-4376-AA6B-83854BD34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0663" y="-1255372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504103-6319-C1BA-994F-97D3A9F1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346824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DBFA3-4929-EF34-6EC0-62D2B6817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2" y="6434524"/>
            <a:ext cx="6932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fld id="{08AB70BE-1769-45B8-85A6-0C837432C7E6}" type="slidenum">
              <a:rPr lang="en-US" sz="1900">
                <a:solidFill>
                  <a:schemeClr val="accent2"/>
                </a:solidFill>
              </a:rPr>
              <a:pPr algn="r"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 sz="1900" dirty="0">
              <a:solidFill>
                <a:schemeClr val="accent2"/>
              </a:solidFill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3F7BD7C-B34C-93AF-9A94-EB01D925FAB5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96069098"/>
              </p:ext>
            </p:extLst>
          </p:nvPr>
        </p:nvGraphicFramePr>
        <p:xfrm>
          <a:off x="4953000" y="685801"/>
          <a:ext cx="66294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701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BDD02-31D0-8640-AFDF-2ADF71547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223"/>
            <a:ext cx="9914859" cy="1329004"/>
          </a:xfrm>
        </p:spPr>
        <p:txBody>
          <a:bodyPr/>
          <a:lstStyle/>
          <a:p>
            <a:r>
              <a:rPr lang="en-US" dirty="0"/>
              <a:t>Status by Company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588141-C74B-08CA-6F6F-C5D1C7A07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116850"/>
              </p:ext>
            </p:extLst>
          </p:nvPr>
        </p:nvGraphicFramePr>
        <p:xfrm>
          <a:off x="838200" y="1127534"/>
          <a:ext cx="1051560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52392436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02751729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8983669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95002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9592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Fire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Proposed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8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Garrettford-Drexel 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Resurface parking lot; Resurface bay floors; Replace alarm boards cabinets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Quoted at  $98,320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CoStars vendors have been identified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MOU has been signed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09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Highland 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HVAC, roof repairs, floor remediation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Updating 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/>
                        <a:t>MOU has been signed</a:t>
                      </a:r>
                    </a:p>
                    <a:p>
                      <a:endParaRPr lang="en-US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Upper Darby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Roof Replacement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$100,000+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Updating 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MOU has been signed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21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Cardington-Stonehurst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Roof Repair or Replacement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Obtaining 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MOU has been signed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6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Primos-Secane-Westbrook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Roof Repair, HVAC, Caulk Windows, Concrete Repair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Obtaining 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MOU has been signed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710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318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48685-3AD5-2C1E-FC88-1F5DC2BF5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Watkins Center Spending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9D3C1-0EC1-EEEF-5BF0-BC2E1D912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Awarded $250,000</a:t>
            </a:r>
          </a:p>
          <a:p>
            <a:r>
              <a:rPr lang="en-US" dirty="0"/>
              <a:t>No funds spent to date</a:t>
            </a:r>
          </a:p>
          <a:p>
            <a:r>
              <a:rPr lang="en-US" dirty="0"/>
              <a:t>Awarded $250,000</a:t>
            </a:r>
          </a:p>
          <a:p>
            <a:r>
              <a:rPr lang="en-US" dirty="0"/>
              <a:t>No funds spent to date</a:t>
            </a:r>
          </a:p>
          <a:p>
            <a:r>
              <a:rPr lang="en-US" b="1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Projects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Renovating/repairing the gym / basketball court </a:t>
            </a:r>
          </a:p>
          <a:p>
            <a:pPr lvl="1"/>
            <a:r>
              <a:rPr lang="en-U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Upgrading 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security doors, bleachers, and other amenities 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</a:t>
            </a:r>
            <a:r>
              <a:rPr lang="en-U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iscussing 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designs with Engineer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53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240A-6491-024A-3B51-A07F614D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0"/>
            <a:ext cx="9914859" cy="1329004"/>
          </a:xfrm>
        </p:spPr>
        <p:txBody>
          <a:bodyPr/>
          <a:lstStyle/>
          <a:p>
            <a:r>
              <a:rPr lang="en-US" dirty="0"/>
              <a:t>Summary of ARPA Spending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485B9-7084-B986-0111-459FBB5F1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256" y="1768006"/>
            <a:ext cx="10500852" cy="4499326"/>
          </a:xfrm>
        </p:spPr>
        <p:txBody>
          <a:bodyPr>
            <a:normAutofit/>
          </a:bodyPr>
          <a:lstStyle/>
          <a:p>
            <a:r>
              <a:rPr lang="en-US" sz="2800" dirty="0"/>
              <a:t>Upper Darby awarded $41,761,939</a:t>
            </a:r>
          </a:p>
          <a:p>
            <a:r>
              <a:rPr lang="en-US" sz="2800" dirty="0"/>
              <a:t>Expended in prior to 2024 - $16,732,147.37 (40%)</a:t>
            </a:r>
          </a:p>
          <a:p>
            <a:r>
              <a:rPr lang="en-US" sz="2800" dirty="0"/>
              <a:t>Projected to be encumbered/expended in 2024 by 12/31/2024  - $ 10,581,618.81 (25.3%)</a:t>
            </a:r>
          </a:p>
          <a:p>
            <a:r>
              <a:rPr lang="en-US" sz="2800" b="1" dirty="0"/>
              <a:t>Total committed funds by 12/31/2024  - $27,313,766.18 (65.4%)</a:t>
            </a:r>
          </a:p>
          <a:p>
            <a:r>
              <a:rPr lang="en-US" sz="2800" b="1" dirty="0"/>
              <a:t>Total Funds remaining - $14,448,172.82 (34.6%)</a:t>
            </a:r>
          </a:p>
        </p:txBody>
      </p:sp>
    </p:spTree>
    <p:extLst>
      <p:ext uri="{BB962C8B-B14F-4D97-AF65-F5344CB8AC3E}">
        <p14:creationId xmlns:p14="http://schemas.microsoft.com/office/powerpoint/2010/main" val="201865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AFB5E-B993-1891-46CC-464208DF5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is a need to protect the remaining $14.4+ million from being reclaimed by the federal government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7C14E-7D50-6A4B-EB7F-D9D669091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256" y="2311206"/>
            <a:ext cx="9914860" cy="412331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$4,767,108 in Community &amp; Economic Development funding</a:t>
            </a:r>
          </a:p>
          <a:p>
            <a:r>
              <a:rPr lang="en-US" dirty="0"/>
              <a:t>$269,440 for Professional Services (UHY)</a:t>
            </a:r>
          </a:p>
          <a:p>
            <a:r>
              <a:rPr lang="en-US" dirty="0"/>
              <a:t>$462,688 in Fire Funding</a:t>
            </a:r>
          </a:p>
          <a:p>
            <a:r>
              <a:rPr lang="en-US" dirty="0"/>
              <a:t>$1,886,144 in Leisure Services Funding</a:t>
            </a:r>
          </a:p>
          <a:p>
            <a:r>
              <a:rPr lang="en-US" dirty="0"/>
              <a:t>$190,633 in Non-Profit Funding</a:t>
            </a:r>
          </a:p>
          <a:p>
            <a:r>
              <a:rPr lang="en-US" dirty="0"/>
              <a:t>$1,148,757 in Open Space Funding</a:t>
            </a:r>
          </a:p>
          <a:p>
            <a:r>
              <a:rPr lang="en-US" dirty="0"/>
              <a:t>$800,000 in Barclay Square Arts Funding</a:t>
            </a:r>
          </a:p>
          <a:p>
            <a:r>
              <a:rPr lang="en-US" dirty="0"/>
              <a:t>$182,710 in Police Funding</a:t>
            </a:r>
          </a:p>
          <a:p>
            <a:r>
              <a:rPr lang="en-US" dirty="0"/>
              <a:t>$1,200,000 in Drexel Hill Senior Center Funding</a:t>
            </a:r>
          </a:p>
          <a:p>
            <a:r>
              <a:rPr lang="en-US" dirty="0"/>
              <a:t>$250,000 in Watkins Renovations Funding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AFB69-66EC-1161-C9C1-A5ADBC98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63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76CE5-A0FC-7291-D5F0-223D08CD2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</a:rPr>
              <a:t>Strategy for Protecting the Funding from Reclamation by the Federal Government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87519-7459-CDAE-0A07-3B456C2AD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8AB70BE-1769-45B8-85A6-0C837432C7E6}" type="slidenum">
              <a:rPr lang="en-US" sz="1900">
                <a:solidFill>
                  <a:schemeClr val="accent2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1900" dirty="0">
              <a:solidFill>
                <a:schemeClr val="accent2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90F1123-ACEA-6A59-5094-FB209020B7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189254"/>
              </p:ext>
            </p:extLst>
          </p:nvPr>
        </p:nvGraphicFramePr>
        <p:xfrm>
          <a:off x="4267200" y="685800"/>
          <a:ext cx="7315200" cy="5491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6659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4D22-2503-ED2F-ADBF-E6CCD7CF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Restricted Capital Fund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18D2E-01CE-C948-8CD1-F1DFE1015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it 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0456DE-14FD-275D-9A5E-CFA89EF439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Funds accessed for specific capital purposes through enabling legislation of the Township Council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530C3C-FA9C-C30C-F8CF-86007D967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00E3E4E6-35EC-5C50-E028-C50B912F1EB1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6172200" y="2635623"/>
          <a:ext cx="5183188" cy="355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B1A94-22D6-9AFE-5113-5B69F674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441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38E59FE-7D5E-44AE-9A51-08FBB00B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7BAE2-FB1E-4BCB-8F4B-D7961691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0"/>
            <a:ext cx="6397496" cy="1544951"/>
          </a:xfrm>
        </p:spPr>
        <p:txBody>
          <a:bodyPr>
            <a:normAutofit/>
          </a:bodyPr>
          <a:lstStyle/>
          <a:p>
            <a:r>
              <a:rPr lang="en-US" dirty="0"/>
              <a:t>Why this Process is Recommended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B252C-FEB5-2253-2552-6659831FF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10" y="1337187"/>
            <a:ext cx="6489290" cy="5191431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Based on staff projections, $14.4+ million in ARPA funds will not be encumbered or spent by 12/31/2024—if not spent/encumbered, the money will be reclaimed by the federal government;</a:t>
            </a:r>
          </a:p>
          <a:p>
            <a:pPr lvl="1">
              <a:lnSpc>
                <a:spcPct val="110000"/>
              </a:lnSpc>
            </a:pPr>
            <a:r>
              <a:rPr lang="en-US" sz="1600" dirty="0"/>
              <a:t>Reasons for lack of encumbrance: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Capacity of small organizations;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No clear definition/specification of some projects and lack of time to do it to encumber all the funds—projects need to be clearly scoped for funding projections prior to any expenditure;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Supply chain issues for equipment/materials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Will allow for more stakeholder collaboration (e.g. economic development, small business, recreation and open space, etc.) in putting projects together for Council consideration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There are serious infrastructure and other capital issues not being addressed due to a lack of a CIP that deserve Council consideration as well—have the feds pay for it or the taxpayers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Will allow for more collaboration between the Mayor and Council in making complex capital funding decisions</a:t>
            </a:r>
          </a:p>
          <a:p>
            <a:pPr lvl="1">
              <a:lnSpc>
                <a:spcPct val="110000"/>
              </a:lnSpc>
            </a:pPr>
            <a:endParaRPr lang="en-US" sz="1600" dirty="0"/>
          </a:p>
          <a:p>
            <a:pPr>
              <a:lnSpc>
                <a:spcPct val="110000"/>
              </a:lnSpc>
            </a:pPr>
            <a:endParaRPr lang="en-US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DF828-C9FA-606F-2218-28BFAD0A4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8AB70BE-1769-45B8-85A6-0C837432C7E6}" type="slidenum">
              <a:rPr lang="en-US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1900" dirty="0">
              <a:solidFill>
                <a:srgbClr val="FFFFFF"/>
              </a:solidFill>
            </a:endParaRPr>
          </a:p>
        </p:txBody>
      </p:sp>
      <p:pic>
        <p:nvPicPr>
          <p:cNvPr id="20" name="Picture 19" descr="Old wrinkled hands with some coins">
            <a:extLst>
              <a:ext uri="{FF2B5EF4-FFF2-40B4-BE49-F238E27FC236}">
                <a16:creationId xmlns:a16="http://schemas.microsoft.com/office/drawing/2014/main" id="{B3A6694E-69B4-542F-8415-3A866B27E1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67" r="39777" b="1"/>
          <a:stretch/>
        </p:blipFill>
        <p:spPr>
          <a:xfrm>
            <a:off x="7924803" y="1"/>
            <a:ext cx="4267197" cy="6870626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54757A4-999E-4582-917C-9C73BFEA9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48214" y="3262081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BAE6AD2-77FD-438C-B9EE-3347535CE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48214" y="3262081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2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71D8FC-E122-CABE-6FCE-615B2C34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1F7719-973C-41CB-9EA9-DC7CEC76A0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06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A4B7C-FA8E-674A-BE1B-B128D5DE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solidFill>
                  <a:srgbClr val="FFFFFF"/>
                </a:solidFill>
              </a:rPr>
              <a:t>Ordinance 3156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6E6C9-97E4-15F6-492A-9FE3E97227CD}"/>
              </a:ext>
            </a:extLst>
          </p:cNvPr>
          <p:cNvSpPr>
            <a:spLocks/>
          </p:cNvSpPr>
          <p:nvPr/>
        </p:nvSpPr>
        <p:spPr>
          <a:xfrm>
            <a:off x="4267200" y="1651820"/>
            <a:ext cx="3355403" cy="650188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Amends Ordinance 3122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8955E-AE76-E250-A36F-EBE9D74DF70D}"/>
              </a:ext>
            </a:extLst>
          </p:cNvPr>
          <p:cNvSpPr>
            <a:spLocks/>
          </p:cNvSpPr>
          <p:nvPr/>
        </p:nvSpPr>
        <p:spPr>
          <a:xfrm>
            <a:off x="4267200" y="2386935"/>
            <a:ext cx="3355403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$2,500,000 for the Upper Darby Fire Department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4766D9-F858-37C8-AD74-CBFCCF114150}"/>
              </a:ext>
            </a:extLst>
          </p:cNvPr>
          <p:cNvSpPr>
            <a:spLocks/>
          </p:cNvSpPr>
          <p:nvPr/>
        </p:nvSpPr>
        <p:spPr>
          <a:xfrm>
            <a:off x="7736205" y="1598282"/>
            <a:ext cx="3371927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E9AB3-FA33-89AF-C3EA-F59490F9C078}"/>
              </a:ext>
            </a:extLst>
          </p:cNvPr>
          <p:cNvSpPr>
            <a:spLocks/>
          </p:cNvSpPr>
          <p:nvPr/>
        </p:nvSpPr>
        <p:spPr>
          <a:xfrm>
            <a:off x="7736205" y="2386935"/>
            <a:ext cx="3371927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 the appropriation to ($462,687.64) to Revenue Replacement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CEFE4-CFD9-8BF0-AD29-299585F72E47}"/>
              </a:ext>
            </a:extLst>
          </p:cNvPr>
          <p:cNvSpPr>
            <a:spLocks/>
          </p:cNvSpPr>
          <p:nvPr/>
        </p:nvSpPr>
        <p:spPr>
          <a:xfrm>
            <a:off x="11131397" y="4857453"/>
            <a:ext cx="451003" cy="239300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fld id="{08AB70BE-1769-45B8-85A6-0C837432C7E6}" type="slidenum">
              <a:rPr lang="en-US" sz="117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94360">
                <a:spcAft>
                  <a:spcPts val="600"/>
                </a:spcAft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3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539A7D-988B-9822-48A0-3AEB41E5F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solidFill>
                  <a:srgbClr val="FFFFFF"/>
                </a:solidFill>
              </a:rPr>
              <a:t>Ordinance 3157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1021E-BB82-40DB-1B59-7EA11BA80C94}"/>
              </a:ext>
            </a:extLst>
          </p:cNvPr>
          <p:cNvSpPr>
            <a:spLocks/>
          </p:cNvSpPr>
          <p:nvPr/>
        </p:nvSpPr>
        <p:spPr>
          <a:xfrm>
            <a:off x="4267200" y="1766010"/>
            <a:ext cx="3355403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Amends Ordinance 3121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D6A1C-4AE6-E4BF-628C-80E909717139}"/>
              </a:ext>
            </a:extLst>
          </p:cNvPr>
          <p:cNvSpPr>
            <a:spLocks/>
          </p:cNvSpPr>
          <p:nvPr/>
        </p:nvSpPr>
        <p:spPr>
          <a:xfrm>
            <a:off x="4267200" y="2386935"/>
            <a:ext cx="3355403" cy="2312083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594360">
              <a:spcAft>
                <a:spcPts val="600"/>
              </a:spcAft>
            </a:pPr>
            <a:r>
              <a:rPr lang="en-US" sz="1600" dirty="0"/>
              <a:t>P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rovided $1.500,000 for open space acquisition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C3888D-D46C-6BDE-C8F0-55C2E417FE1C}"/>
              </a:ext>
            </a:extLst>
          </p:cNvPr>
          <p:cNvSpPr>
            <a:spLocks/>
          </p:cNvSpPr>
          <p:nvPr/>
        </p:nvSpPr>
        <p:spPr>
          <a:xfrm>
            <a:off x="7736205" y="1766010"/>
            <a:ext cx="3371927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8272E5-EFC5-CEE7-8235-6ACA8FCBA71F}"/>
              </a:ext>
            </a:extLst>
          </p:cNvPr>
          <p:cNvSpPr>
            <a:spLocks/>
          </p:cNvSpPr>
          <p:nvPr/>
        </p:nvSpPr>
        <p:spPr>
          <a:xfrm>
            <a:off x="7736205" y="2386935"/>
            <a:ext cx="3371927" cy="2312083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$1,148,756.52 is transferred to Revenue Replacement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8241B-7116-A51C-EC85-7B6AE3C54808}"/>
              </a:ext>
            </a:extLst>
          </p:cNvPr>
          <p:cNvSpPr>
            <a:spLocks/>
          </p:cNvSpPr>
          <p:nvPr/>
        </p:nvSpPr>
        <p:spPr>
          <a:xfrm>
            <a:off x="11131397" y="4857453"/>
            <a:ext cx="451003" cy="239300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fld id="{08AB70BE-1769-45B8-85A6-0C837432C7E6}" type="slidenum">
              <a:rPr lang="en-US" sz="117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94360">
                <a:spcAft>
                  <a:spcPts val="600"/>
                </a:spcAft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45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80E4338-08DA-4872-90B0-8A5F96AD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A97896-00E1-4EAF-86AF-CAEE0E99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267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A0DE605-9FA9-43F7-9040-576E3AF4A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8614" y="-1255373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3BDBF61-EA98-4376-AA6B-83854BD34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0663" y="-1255372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6120B5-7DA6-E7FB-A6A9-BC9F719D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346824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</a:rPr>
              <a:t>Ordinance 3158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266B7-8700-B40A-4DFB-00CF23A3335B}"/>
              </a:ext>
            </a:extLst>
          </p:cNvPr>
          <p:cNvSpPr>
            <a:spLocks/>
          </p:cNvSpPr>
          <p:nvPr/>
        </p:nvSpPr>
        <p:spPr>
          <a:xfrm>
            <a:off x="4953000" y="1919758"/>
            <a:ext cx="3040834" cy="485747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Amends Ordinance 3120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8E3521-4911-60E5-D359-7BCAC83C7233}"/>
              </a:ext>
            </a:extLst>
          </p:cNvPr>
          <p:cNvSpPr>
            <a:spLocks/>
          </p:cNvSpPr>
          <p:nvPr/>
        </p:nvSpPr>
        <p:spPr>
          <a:xfrm>
            <a:off x="4953000" y="2482471"/>
            <a:ext cx="3040834" cy="2095325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$5,000,000 for sewer upgrades</a:t>
            </a:r>
          </a:p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$2,000,000 for Police</a:t>
            </a:r>
          </a:p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$150,000 for gun violence prevention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2B38B-24C9-6B46-CA5B-DE3DD12D4AD4}"/>
              </a:ext>
            </a:extLst>
          </p:cNvPr>
          <p:cNvSpPr>
            <a:spLocks/>
          </p:cNvSpPr>
          <p:nvPr/>
        </p:nvSpPr>
        <p:spPr>
          <a:xfrm>
            <a:off x="8096786" y="1919758"/>
            <a:ext cx="3055809" cy="485747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E1E0E-6B20-282E-74FE-D87E5EFE37A2}"/>
              </a:ext>
            </a:extLst>
          </p:cNvPr>
          <p:cNvSpPr>
            <a:spLocks/>
          </p:cNvSpPr>
          <p:nvPr/>
        </p:nvSpPr>
        <p:spPr>
          <a:xfrm>
            <a:off x="8096786" y="2626052"/>
            <a:ext cx="3055809" cy="209532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balances of $50,000 for Police and $132,709.54 for gun violence prevention to  Revenue Replacement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10694-D324-4B4D-9E50-4AC57A2C4D63}"/>
              </a:ext>
            </a:extLst>
          </p:cNvPr>
          <p:cNvSpPr>
            <a:spLocks/>
          </p:cNvSpPr>
          <p:nvPr/>
        </p:nvSpPr>
        <p:spPr>
          <a:xfrm>
            <a:off x="11173679" y="4721378"/>
            <a:ext cx="408721" cy="21686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fld id="{08AB70BE-1769-45B8-85A6-0C837432C7E6}" type="slidenum">
              <a:rPr lang="en-US" sz="104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30352">
                <a:spcAft>
                  <a:spcPts val="600"/>
                </a:spcAft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477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6187F5-AFAA-8D27-3B6D-C0F3C2C9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solidFill>
                  <a:srgbClr val="FFFFFF"/>
                </a:solidFill>
              </a:rPr>
              <a:t>Ordinance 3159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47FC1-D66A-D774-D943-4A29B31EE88F}"/>
              </a:ext>
            </a:extLst>
          </p:cNvPr>
          <p:cNvSpPr>
            <a:spLocks/>
          </p:cNvSpPr>
          <p:nvPr/>
        </p:nvSpPr>
        <p:spPr>
          <a:xfrm>
            <a:off x="4267200" y="1766010"/>
            <a:ext cx="3355403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Amends Ordinance 3137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21F43-8CB0-CA8A-6ACA-CEE6789FE0E7}"/>
              </a:ext>
            </a:extLst>
          </p:cNvPr>
          <p:cNvSpPr>
            <a:spLocks/>
          </p:cNvSpPr>
          <p:nvPr/>
        </p:nvSpPr>
        <p:spPr>
          <a:xfrm>
            <a:off x="4267200" y="2386935"/>
            <a:ext cx="3355403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 $2,260,000 for Upper Darby parks upgrades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BD6D31-E770-3316-62FE-80E1D3606D1A}"/>
              </a:ext>
            </a:extLst>
          </p:cNvPr>
          <p:cNvSpPr>
            <a:spLocks/>
          </p:cNvSpPr>
          <p:nvPr/>
        </p:nvSpPr>
        <p:spPr>
          <a:xfrm>
            <a:off x="7736205" y="1513879"/>
            <a:ext cx="3371927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866AEA-C9DA-9EB7-C8CB-4BCB9162A08E}"/>
              </a:ext>
            </a:extLst>
          </p:cNvPr>
          <p:cNvSpPr>
            <a:spLocks/>
          </p:cNvSpPr>
          <p:nvPr/>
        </p:nvSpPr>
        <p:spPr>
          <a:xfrm>
            <a:off x="7736205" y="2386935"/>
            <a:ext cx="3371927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balances of $1,886,143.68 to Revenue Replacement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475B3-5D0D-D1C3-A620-DFBA630024EF}"/>
              </a:ext>
            </a:extLst>
          </p:cNvPr>
          <p:cNvSpPr>
            <a:spLocks/>
          </p:cNvSpPr>
          <p:nvPr/>
        </p:nvSpPr>
        <p:spPr>
          <a:xfrm>
            <a:off x="11131397" y="4857453"/>
            <a:ext cx="451003" cy="239300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fld id="{08AB70BE-1769-45B8-85A6-0C837432C7E6}" type="slidenum">
              <a:rPr lang="en-US" sz="117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94360">
                <a:spcAft>
                  <a:spcPts val="600"/>
                </a:spcAft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67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A3CEB-3713-6585-9CC5-0B958E140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solidFill>
                  <a:srgbClr val="FFFFFF"/>
                </a:solidFill>
              </a:rPr>
              <a:t>Ordinance 3160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AB13E-C10C-D75B-66BF-138943E1BF87}"/>
              </a:ext>
            </a:extLst>
          </p:cNvPr>
          <p:cNvSpPr>
            <a:spLocks/>
          </p:cNvSpPr>
          <p:nvPr/>
        </p:nvSpPr>
        <p:spPr>
          <a:xfrm>
            <a:off x="4267200" y="1766010"/>
            <a:ext cx="3355403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Amends ordinance 3123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C2A781-9E1D-74C3-6581-7C5A99DE68F6}"/>
              </a:ext>
            </a:extLst>
          </p:cNvPr>
          <p:cNvSpPr>
            <a:spLocks/>
          </p:cNvSpPr>
          <p:nvPr/>
        </p:nvSpPr>
        <p:spPr>
          <a:xfrm>
            <a:off x="4267200" y="2386935"/>
            <a:ext cx="3355403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17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$5,786,245 for COVID Relief and Negative Economic Impact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77BA78-93E2-730F-4305-AC9FC22E5F47}"/>
              </a:ext>
            </a:extLst>
          </p:cNvPr>
          <p:cNvSpPr>
            <a:spLocks/>
          </p:cNvSpPr>
          <p:nvPr/>
        </p:nvSpPr>
        <p:spPr>
          <a:xfrm>
            <a:off x="7736204" y="1464718"/>
            <a:ext cx="3371927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837FC-6E89-DDD7-9589-4AD386442CF0}"/>
              </a:ext>
            </a:extLst>
          </p:cNvPr>
          <p:cNvSpPr>
            <a:spLocks/>
          </p:cNvSpPr>
          <p:nvPr/>
        </p:nvSpPr>
        <p:spPr>
          <a:xfrm>
            <a:off x="7736205" y="2386935"/>
            <a:ext cx="3371927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$1,460,073.02 to Revenue Replacement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2F9CE-ACCB-7173-9DD7-E98F6212A910}"/>
              </a:ext>
            </a:extLst>
          </p:cNvPr>
          <p:cNvSpPr>
            <a:spLocks/>
          </p:cNvSpPr>
          <p:nvPr/>
        </p:nvSpPr>
        <p:spPr>
          <a:xfrm>
            <a:off x="11131397" y="4857453"/>
            <a:ext cx="451003" cy="239300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fld id="{08AB70BE-1769-45B8-85A6-0C837432C7E6}" type="slidenum">
              <a:rPr lang="en-US" sz="117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94360">
                <a:spcAft>
                  <a:spcPts val="600"/>
                </a:spcAft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00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80E4338-08DA-4872-90B0-8A5F96AD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A97896-00E1-4EAF-86AF-CAEE0E99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267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A0DE605-9FA9-43F7-9040-576E3AF4A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8614" y="-1255373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3BDBF61-EA98-4376-AA6B-83854BD34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0663" y="-1255372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66834-C4E6-6DA3-563D-6ABB98221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346824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</a:rPr>
              <a:t>Ordinance 3161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5C6F9-4A4C-19A1-1ECB-FF8CC8A8857C}"/>
              </a:ext>
            </a:extLst>
          </p:cNvPr>
          <p:cNvSpPr>
            <a:spLocks/>
          </p:cNvSpPr>
          <p:nvPr/>
        </p:nvSpPr>
        <p:spPr>
          <a:xfrm>
            <a:off x="4953000" y="1919758"/>
            <a:ext cx="3040834" cy="485747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Amends ordinance 3139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7A4A6D-69D2-802C-8F74-D7FC41CC12C6}"/>
              </a:ext>
            </a:extLst>
          </p:cNvPr>
          <p:cNvSpPr>
            <a:spLocks/>
          </p:cNvSpPr>
          <p:nvPr/>
        </p:nvSpPr>
        <p:spPr>
          <a:xfrm>
            <a:off x="4953000" y="2482471"/>
            <a:ext cx="3040834" cy="2095325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$3,800,000 for Upper Darby Business District Revitalization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DBD8B-2129-1560-75E9-77832C1BD998}"/>
              </a:ext>
            </a:extLst>
          </p:cNvPr>
          <p:cNvSpPr>
            <a:spLocks/>
          </p:cNvSpPr>
          <p:nvPr/>
        </p:nvSpPr>
        <p:spPr>
          <a:xfrm>
            <a:off x="8096786" y="1753850"/>
            <a:ext cx="3055809" cy="485747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18633-7084-7004-582A-0FD1CEECD28D}"/>
              </a:ext>
            </a:extLst>
          </p:cNvPr>
          <p:cNvSpPr>
            <a:spLocks/>
          </p:cNvSpPr>
          <p:nvPr/>
        </p:nvSpPr>
        <p:spPr>
          <a:xfrm>
            <a:off x="8096786" y="2482471"/>
            <a:ext cx="3055809" cy="209532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$3,767,108.42 to Revenue Replacement 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FF491-ECB8-95DF-7BEF-DEF64E89B081}"/>
              </a:ext>
            </a:extLst>
          </p:cNvPr>
          <p:cNvSpPr>
            <a:spLocks/>
          </p:cNvSpPr>
          <p:nvPr/>
        </p:nvSpPr>
        <p:spPr>
          <a:xfrm>
            <a:off x="11173679" y="4721378"/>
            <a:ext cx="408721" cy="21686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fld id="{08AB70BE-1769-45B8-85A6-0C837432C7E6}" type="slidenum">
              <a:rPr lang="en-US" sz="104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30352">
                <a:spcAft>
                  <a:spcPts val="600"/>
                </a:spcAft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33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59D079-DC50-D7A4-6142-2523F9A4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solidFill>
                  <a:srgbClr val="FFFFFF"/>
                </a:solidFill>
              </a:rPr>
              <a:t>Ordinance 3162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D4AF2-8A01-700B-85A3-E42633892536}"/>
              </a:ext>
            </a:extLst>
          </p:cNvPr>
          <p:cNvSpPr>
            <a:spLocks/>
          </p:cNvSpPr>
          <p:nvPr/>
        </p:nvSpPr>
        <p:spPr>
          <a:xfrm>
            <a:off x="4267200" y="1766010"/>
            <a:ext cx="3355403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dirty="0"/>
              <a:t>R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epeals ordinance 3119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06BD03-2DA6-C40D-DF92-25A7A2171D61}"/>
              </a:ext>
            </a:extLst>
          </p:cNvPr>
          <p:cNvSpPr>
            <a:spLocks/>
          </p:cNvSpPr>
          <p:nvPr/>
        </p:nvSpPr>
        <p:spPr>
          <a:xfrm>
            <a:off x="4267200" y="2386935"/>
            <a:ext cx="3355403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$3,000,000 for the Upper Darby Community Center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B77CD0-BBB0-D775-C0A2-51E3EBDACDFF}"/>
              </a:ext>
            </a:extLst>
          </p:cNvPr>
          <p:cNvSpPr>
            <a:spLocks/>
          </p:cNvSpPr>
          <p:nvPr/>
        </p:nvSpPr>
        <p:spPr>
          <a:xfrm>
            <a:off x="7736205" y="1623982"/>
            <a:ext cx="3371927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CD6FCA-1848-466F-8623-4B2FC00E5E8A}"/>
              </a:ext>
            </a:extLst>
          </p:cNvPr>
          <p:cNvSpPr>
            <a:spLocks/>
          </p:cNvSpPr>
          <p:nvPr/>
        </p:nvSpPr>
        <p:spPr>
          <a:xfrm>
            <a:off x="7736205" y="2386935"/>
            <a:ext cx="3371927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$3,000,000 for Revenue Replacement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5DDF5-F9D0-67D1-1BF9-5E657589168D}"/>
              </a:ext>
            </a:extLst>
          </p:cNvPr>
          <p:cNvSpPr>
            <a:spLocks/>
          </p:cNvSpPr>
          <p:nvPr/>
        </p:nvSpPr>
        <p:spPr>
          <a:xfrm>
            <a:off x="11131397" y="4857453"/>
            <a:ext cx="451003" cy="239300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fld id="{08AB70BE-1769-45B8-85A6-0C837432C7E6}" type="slidenum">
              <a:rPr lang="en-US" sz="117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94360">
                <a:spcAft>
                  <a:spcPts val="600"/>
                </a:spcAft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2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66A3FE7-60D1-46EB-85C0-DA73D11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294D02-7B12-44A2-ADE7-D17811CC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743AA9-AD4A-4C7C-A2F8-D376FD29C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00664" cy="6858000"/>
          </a:xfrm>
          <a:custGeom>
            <a:avLst/>
            <a:gdLst>
              <a:gd name="connsiteX0" fmla="*/ 0 w 6800664"/>
              <a:gd name="connsiteY0" fmla="*/ 0 h 6858000"/>
              <a:gd name="connsiteX1" fmla="*/ 1849345 w 6800664"/>
              <a:gd name="connsiteY1" fmla="*/ 0 h 6858000"/>
              <a:gd name="connsiteX2" fmla="*/ 1849345 w 6800664"/>
              <a:gd name="connsiteY2" fmla="*/ 1 h 6858000"/>
              <a:gd name="connsiteX3" fmla="*/ 6800664 w 6800664"/>
              <a:gd name="connsiteY3" fmla="*/ 1 h 6858000"/>
              <a:gd name="connsiteX4" fmla="*/ 3369709 w 6800664"/>
              <a:gd name="connsiteY4" fmla="*/ 3430956 h 6858000"/>
              <a:gd name="connsiteX5" fmla="*/ 6624108 w 6800664"/>
              <a:gd name="connsiteY5" fmla="*/ 6857447 h 6858000"/>
              <a:gd name="connsiteX6" fmla="*/ 6645980 w 6800664"/>
              <a:gd name="connsiteY6" fmla="*/ 6858000 h 6858000"/>
              <a:gd name="connsiteX7" fmla="*/ 0 w 68006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664" h="6858000">
                <a:moveTo>
                  <a:pt x="0" y="0"/>
                </a:moveTo>
                <a:lnTo>
                  <a:pt x="1849345" y="0"/>
                </a:lnTo>
                <a:lnTo>
                  <a:pt x="1849345" y="1"/>
                </a:lnTo>
                <a:lnTo>
                  <a:pt x="6800664" y="1"/>
                </a:lnTo>
                <a:cubicBezTo>
                  <a:pt x="4905801" y="1"/>
                  <a:pt x="3369709" y="1536092"/>
                  <a:pt x="3369709" y="3430956"/>
                </a:cubicBezTo>
                <a:cubicBezTo>
                  <a:pt x="3369709" y="5266605"/>
                  <a:pt x="4811294" y="6765555"/>
                  <a:pt x="6624108" y="6857447"/>
                </a:cubicBezTo>
                <a:lnTo>
                  <a:pt x="66459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E959701-876A-4201-8EE6-E65DF338A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2800" cy="6856084"/>
          </a:xfrm>
          <a:custGeom>
            <a:avLst/>
            <a:gdLst>
              <a:gd name="connsiteX0" fmla="*/ 0 w 3352800"/>
              <a:gd name="connsiteY0" fmla="*/ 0 h 6856084"/>
              <a:gd name="connsiteX1" fmla="*/ 3352800 w 3352800"/>
              <a:gd name="connsiteY1" fmla="*/ 0 h 6856084"/>
              <a:gd name="connsiteX2" fmla="*/ 3352800 w 3352800"/>
              <a:gd name="connsiteY2" fmla="*/ 3427044 h 6856084"/>
              <a:gd name="connsiteX3" fmla="*/ 3352800 w 3352800"/>
              <a:gd name="connsiteY3" fmla="*/ 3442336 h 6856084"/>
              <a:gd name="connsiteX4" fmla="*/ 3352413 w 3352800"/>
              <a:gd name="connsiteY4" fmla="*/ 3442336 h 6856084"/>
              <a:gd name="connsiteX5" fmla="*/ 3348336 w 3352800"/>
              <a:gd name="connsiteY5" fmla="*/ 3603600 h 6856084"/>
              <a:gd name="connsiteX6" fmla="*/ 92918 w 3352800"/>
              <a:gd name="connsiteY6" fmla="*/ 6853808 h 6856084"/>
              <a:gd name="connsiteX7" fmla="*/ 0 w 3352800"/>
              <a:gd name="connsiteY7" fmla="*/ 6856084 h 68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800" h="6856084">
                <a:moveTo>
                  <a:pt x="0" y="0"/>
                </a:moveTo>
                <a:lnTo>
                  <a:pt x="3352800" y="0"/>
                </a:lnTo>
                <a:lnTo>
                  <a:pt x="3352800" y="3427044"/>
                </a:lnTo>
                <a:lnTo>
                  <a:pt x="3352800" y="3442336"/>
                </a:lnTo>
                <a:lnTo>
                  <a:pt x="3352413" y="3442336"/>
                </a:lnTo>
                <a:lnTo>
                  <a:pt x="3348336" y="3603600"/>
                </a:lnTo>
                <a:cubicBezTo>
                  <a:pt x="3259315" y="5359763"/>
                  <a:pt x="1849804" y="6767537"/>
                  <a:pt x="92918" y="6853808"/>
                </a:cubicBezTo>
                <a:lnTo>
                  <a:pt x="0" y="685608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F53C3-D9EF-DFA3-902C-D891AB56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682240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>
                <a:solidFill>
                  <a:srgbClr val="FFFFFF"/>
                </a:solidFill>
              </a:rPr>
              <a:t>Ordinance 3163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2F361-B9ED-E5ED-1D9C-DD70D8D604B6}"/>
              </a:ext>
            </a:extLst>
          </p:cNvPr>
          <p:cNvSpPr>
            <a:spLocks/>
          </p:cNvSpPr>
          <p:nvPr/>
        </p:nvSpPr>
        <p:spPr>
          <a:xfrm>
            <a:off x="4267200" y="1766010"/>
            <a:ext cx="3355403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Repeals Ordinance 3141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A2332-F7F4-7DEE-2A8D-2407D6FF0978}"/>
              </a:ext>
            </a:extLst>
          </p:cNvPr>
          <p:cNvSpPr>
            <a:spLocks/>
          </p:cNvSpPr>
          <p:nvPr/>
        </p:nvSpPr>
        <p:spPr>
          <a:xfrm>
            <a:off x="4267200" y="2386935"/>
            <a:ext cx="3355403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$800,000 to the non-profit Upper Darby Arts and Education Foundation to Create the Barclay Square Arts and Education Center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97DF67-6E3F-7DB3-9382-3A760B11CCB3}"/>
              </a:ext>
            </a:extLst>
          </p:cNvPr>
          <p:cNvSpPr>
            <a:spLocks/>
          </p:cNvSpPr>
          <p:nvPr/>
        </p:nvSpPr>
        <p:spPr>
          <a:xfrm>
            <a:off x="7736204" y="1594486"/>
            <a:ext cx="3371927" cy="535997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51EA71-7B02-E0C1-5CA7-49735B68C8A8}"/>
              </a:ext>
            </a:extLst>
          </p:cNvPr>
          <p:cNvSpPr>
            <a:spLocks/>
          </p:cNvSpPr>
          <p:nvPr/>
        </p:nvSpPr>
        <p:spPr>
          <a:xfrm>
            <a:off x="7736205" y="2386935"/>
            <a:ext cx="3371927" cy="2312083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$800,000 to Revenue Replacement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D1B22-4A3A-56EA-9BEC-AF485C9130BD}"/>
              </a:ext>
            </a:extLst>
          </p:cNvPr>
          <p:cNvSpPr>
            <a:spLocks/>
          </p:cNvSpPr>
          <p:nvPr/>
        </p:nvSpPr>
        <p:spPr>
          <a:xfrm>
            <a:off x="11131397" y="4857453"/>
            <a:ext cx="451003" cy="239300"/>
          </a:xfrm>
          <a:prstGeom prst="rect">
            <a:avLst/>
          </a:prstGeom>
        </p:spPr>
        <p:txBody>
          <a:bodyPr/>
          <a:lstStyle/>
          <a:p>
            <a:pPr defTabSz="594360">
              <a:spcAft>
                <a:spcPts val="600"/>
              </a:spcAft>
            </a:pPr>
            <a:fld id="{08AB70BE-1769-45B8-85A6-0C837432C7E6}" type="slidenum">
              <a:rPr lang="en-US" sz="117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94360">
                <a:spcAft>
                  <a:spcPts val="600"/>
                </a:spcAft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3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80E4338-08DA-4872-90B0-8A5F96AD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A97896-00E1-4EAF-86AF-CAEE0E99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267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A0DE605-9FA9-43F7-9040-576E3AF4A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8614" y="-1255373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BDBF61-EA98-4376-AA6B-83854BD34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0663" y="-1255372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68BBD-11FE-CF80-AEB3-92FE4CC6A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346824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</a:rPr>
              <a:t>Ordinance 3164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EDCC6-7F4F-7612-9F5F-7AAAF5406A27}"/>
              </a:ext>
            </a:extLst>
          </p:cNvPr>
          <p:cNvSpPr>
            <a:spLocks/>
          </p:cNvSpPr>
          <p:nvPr/>
        </p:nvSpPr>
        <p:spPr>
          <a:xfrm>
            <a:off x="4953000" y="1919758"/>
            <a:ext cx="3040834" cy="485747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Repeals Ordinance 3138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86853-DCA7-4B65-5969-FCEAEC2F1B4B}"/>
              </a:ext>
            </a:extLst>
          </p:cNvPr>
          <p:cNvSpPr>
            <a:spLocks/>
          </p:cNvSpPr>
          <p:nvPr/>
        </p:nvSpPr>
        <p:spPr>
          <a:xfrm>
            <a:off x="4953000" y="2482471"/>
            <a:ext cx="3040834" cy="2095325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$1,200,000 to lease and make improvements to the Senior Center located at 5037 Township Line Road, Drexel Hill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8F2A2-103A-9613-8BE0-00A5DAE86ED2}"/>
              </a:ext>
            </a:extLst>
          </p:cNvPr>
          <p:cNvSpPr>
            <a:spLocks/>
          </p:cNvSpPr>
          <p:nvPr/>
        </p:nvSpPr>
        <p:spPr>
          <a:xfrm>
            <a:off x="8096785" y="1676884"/>
            <a:ext cx="3055809" cy="485747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21211-AA4F-EA21-892C-E85105092DCB}"/>
              </a:ext>
            </a:extLst>
          </p:cNvPr>
          <p:cNvSpPr>
            <a:spLocks/>
          </p:cNvSpPr>
          <p:nvPr/>
        </p:nvSpPr>
        <p:spPr>
          <a:xfrm>
            <a:off x="8096786" y="2482471"/>
            <a:ext cx="3055809" cy="209532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unencumbered balance of $1,200,000 to Revenue Replacement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D486C-B3EB-8E73-A6DE-B1A830C6B65C}"/>
              </a:ext>
            </a:extLst>
          </p:cNvPr>
          <p:cNvSpPr>
            <a:spLocks/>
          </p:cNvSpPr>
          <p:nvPr/>
        </p:nvSpPr>
        <p:spPr>
          <a:xfrm>
            <a:off x="11173679" y="4721378"/>
            <a:ext cx="408721" cy="21686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fld id="{08AB70BE-1769-45B8-85A6-0C837432C7E6}" type="slidenum">
              <a:rPr lang="en-US" sz="104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30352">
                <a:spcAft>
                  <a:spcPts val="600"/>
                </a:spcAft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126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80E4338-08DA-4872-90B0-8A5F96AD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A97896-00E1-4EAF-86AF-CAEE0E99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267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A0DE605-9FA9-43F7-9040-576E3AF4A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8614" y="-1255373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3BDBF61-EA98-4376-AA6B-83854BD34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80663" y="-1255372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70FE4-DC87-46B9-A1BB-F91D376D5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346824" cy="365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</a:rPr>
              <a:t>Ordinance 3165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641ED-D5ED-3F44-C171-64AEB8EB4053}"/>
              </a:ext>
            </a:extLst>
          </p:cNvPr>
          <p:cNvSpPr>
            <a:spLocks/>
          </p:cNvSpPr>
          <p:nvPr/>
        </p:nvSpPr>
        <p:spPr>
          <a:xfrm>
            <a:off x="4661576" y="1297505"/>
            <a:ext cx="3040834" cy="485747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30352">
              <a:lnSpc>
                <a:spcPct val="90000"/>
              </a:lnSpc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 for supplemental Appropriation of ARPA funds to the 2024 Budget as revenue replacement for the Township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E45CAC-9874-F62D-D9A9-819559DA819D}"/>
              </a:ext>
            </a:extLst>
          </p:cNvPr>
          <p:cNvSpPr>
            <a:spLocks/>
          </p:cNvSpPr>
          <p:nvPr/>
        </p:nvSpPr>
        <p:spPr>
          <a:xfrm>
            <a:off x="4681994" y="2842919"/>
            <a:ext cx="3040834" cy="2095325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Specifies an unallocated balance  of $290,694 that may be used as  Revenue Replacement in the 2024 budget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D46814-C92A-03EB-393E-79902DB41039}"/>
              </a:ext>
            </a:extLst>
          </p:cNvPr>
          <p:cNvSpPr>
            <a:spLocks/>
          </p:cNvSpPr>
          <p:nvPr/>
        </p:nvSpPr>
        <p:spPr>
          <a:xfrm>
            <a:off x="8110912" y="1540378"/>
            <a:ext cx="3055809" cy="485747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30352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Transfers to Revenue Replacement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DAFC9-249B-CE0B-61D6-6A0C01A99D0A}"/>
              </a:ext>
            </a:extLst>
          </p:cNvPr>
          <p:cNvSpPr>
            <a:spLocks/>
          </p:cNvSpPr>
          <p:nvPr/>
        </p:nvSpPr>
        <p:spPr>
          <a:xfrm>
            <a:off x="8096786" y="2482471"/>
            <a:ext cx="3055809" cy="209532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Allocates $290,694 as supplement appropriation to the 2024 budget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477A4-DCB0-B12E-434D-C352DEDFFB9A}"/>
              </a:ext>
            </a:extLst>
          </p:cNvPr>
          <p:cNvSpPr>
            <a:spLocks/>
          </p:cNvSpPr>
          <p:nvPr/>
        </p:nvSpPr>
        <p:spPr>
          <a:xfrm>
            <a:off x="11173679" y="4721378"/>
            <a:ext cx="408721" cy="216866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fld id="{08AB70BE-1769-45B8-85A6-0C837432C7E6}" type="slidenum">
              <a:rPr lang="en-US" sz="104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30352">
                <a:spcAft>
                  <a:spcPts val="600"/>
                </a:spcAft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4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3A64-3688-3DF8-16DA-AF87FE6D0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Ordinance 3166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BA3F-6FDA-E2F0-0946-4D900D1A8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Repeals Ordinance 3144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051329-877A-D808-47D9-9C99B36028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Provided $250,000 for the renovation of the Watkins Center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00D3AE-ACFC-3AE0-10A9-42F98A16E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Transfers to Revenue Replacement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5A6B22-B5BF-7C67-B2FE-CFCA1F34D12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The unencumbered balance of $250,000 to Revenue Replacement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476A7-F4E0-0516-1142-5F9889AB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259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4DD10E6-914E-4F17-ABD5-8F016C23E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9023182-6D3E-438B-8E1A-DBF47C70D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51628" cy="6858000"/>
          </a:xfrm>
          <a:custGeom>
            <a:avLst/>
            <a:gdLst>
              <a:gd name="connsiteX0" fmla="*/ 0 w 7351628"/>
              <a:gd name="connsiteY0" fmla="*/ 0 h 6858000"/>
              <a:gd name="connsiteX1" fmla="*/ 1482273 w 7351628"/>
              <a:gd name="connsiteY1" fmla="*/ 0 h 6858000"/>
              <a:gd name="connsiteX2" fmla="*/ 2438400 w 7351628"/>
              <a:gd name="connsiteY2" fmla="*/ 0 h 6858000"/>
              <a:gd name="connsiteX3" fmla="*/ 7351628 w 7351628"/>
              <a:gd name="connsiteY3" fmla="*/ 0 h 6858000"/>
              <a:gd name="connsiteX4" fmla="*/ 3920673 w 7351628"/>
              <a:gd name="connsiteY4" fmla="*/ 3430955 h 6858000"/>
              <a:gd name="connsiteX5" fmla="*/ 7175072 w 7351628"/>
              <a:gd name="connsiteY5" fmla="*/ 6857446 h 6858000"/>
              <a:gd name="connsiteX6" fmla="*/ 7196984 w 7351628"/>
              <a:gd name="connsiteY6" fmla="*/ 6858000 h 6858000"/>
              <a:gd name="connsiteX7" fmla="*/ 2438400 w 7351628"/>
              <a:gd name="connsiteY7" fmla="*/ 6858000 h 6858000"/>
              <a:gd name="connsiteX8" fmla="*/ 1482273 w 7351628"/>
              <a:gd name="connsiteY8" fmla="*/ 6858000 h 6858000"/>
              <a:gd name="connsiteX9" fmla="*/ 0 w 7351628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51628" h="6858000">
                <a:moveTo>
                  <a:pt x="0" y="0"/>
                </a:moveTo>
                <a:lnTo>
                  <a:pt x="1482273" y="0"/>
                </a:lnTo>
                <a:lnTo>
                  <a:pt x="2438400" y="0"/>
                </a:lnTo>
                <a:lnTo>
                  <a:pt x="7351628" y="0"/>
                </a:lnTo>
                <a:cubicBezTo>
                  <a:pt x="5456764" y="0"/>
                  <a:pt x="3920673" y="1536091"/>
                  <a:pt x="3920673" y="3430955"/>
                </a:cubicBezTo>
                <a:cubicBezTo>
                  <a:pt x="3920673" y="5266604"/>
                  <a:pt x="5362258" y="6765554"/>
                  <a:pt x="7175072" y="6857446"/>
                </a:cubicBezTo>
                <a:lnTo>
                  <a:pt x="7196984" y="6858000"/>
                </a:lnTo>
                <a:lnTo>
                  <a:pt x="2438400" y="6858000"/>
                </a:lnTo>
                <a:lnTo>
                  <a:pt x="14822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6989A7B-378A-4C5A-83D3-92770B761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6350" y="0"/>
            <a:ext cx="7351628" cy="6858000"/>
          </a:xfrm>
          <a:custGeom>
            <a:avLst/>
            <a:gdLst>
              <a:gd name="connsiteX0" fmla="*/ 0 w 7351628"/>
              <a:gd name="connsiteY0" fmla="*/ 0 h 6858000"/>
              <a:gd name="connsiteX1" fmla="*/ 1482273 w 7351628"/>
              <a:gd name="connsiteY1" fmla="*/ 0 h 6858000"/>
              <a:gd name="connsiteX2" fmla="*/ 2438400 w 7351628"/>
              <a:gd name="connsiteY2" fmla="*/ 0 h 6858000"/>
              <a:gd name="connsiteX3" fmla="*/ 7351628 w 7351628"/>
              <a:gd name="connsiteY3" fmla="*/ 0 h 6858000"/>
              <a:gd name="connsiteX4" fmla="*/ 3920673 w 7351628"/>
              <a:gd name="connsiteY4" fmla="*/ 3430955 h 6858000"/>
              <a:gd name="connsiteX5" fmla="*/ 7175072 w 7351628"/>
              <a:gd name="connsiteY5" fmla="*/ 6857446 h 6858000"/>
              <a:gd name="connsiteX6" fmla="*/ 7196984 w 7351628"/>
              <a:gd name="connsiteY6" fmla="*/ 6858000 h 6858000"/>
              <a:gd name="connsiteX7" fmla="*/ 2438400 w 7351628"/>
              <a:gd name="connsiteY7" fmla="*/ 6858000 h 6858000"/>
              <a:gd name="connsiteX8" fmla="*/ 1482273 w 7351628"/>
              <a:gd name="connsiteY8" fmla="*/ 6858000 h 6858000"/>
              <a:gd name="connsiteX9" fmla="*/ 0 w 7351628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51628" h="6858000">
                <a:moveTo>
                  <a:pt x="0" y="0"/>
                </a:moveTo>
                <a:lnTo>
                  <a:pt x="1482273" y="0"/>
                </a:lnTo>
                <a:lnTo>
                  <a:pt x="2438400" y="0"/>
                </a:lnTo>
                <a:lnTo>
                  <a:pt x="7351628" y="0"/>
                </a:lnTo>
                <a:cubicBezTo>
                  <a:pt x="5456764" y="0"/>
                  <a:pt x="3920673" y="1536091"/>
                  <a:pt x="3920673" y="3430955"/>
                </a:cubicBezTo>
                <a:cubicBezTo>
                  <a:pt x="3920673" y="5266604"/>
                  <a:pt x="5362258" y="6765554"/>
                  <a:pt x="7175072" y="6857446"/>
                </a:cubicBezTo>
                <a:lnTo>
                  <a:pt x="7196984" y="6858000"/>
                </a:lnTo>
                <a:lnTo>
                  <a:pt x="2438400" y="6858000"/>
                </a:lnTo>
                <a:lnTo>
                  <a:pt x="14822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A44A58-18FE-D072-B469-21BA00679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2984390" cy="548640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Ordinance 3167</a:t>
            </a: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D493E550-6182-46EC-9D62-577FCFBA6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898035" y="-3910"/>
            <a:ext cx="5963231" cy="6861910"/>
          </a:xfrm>
          <a:custGeom>
            <a:avLst/>
            <a:gdLst>
              <a:gd name="connsiteX0" fmla="*/ 2532276 w 5963231"/>
              <a:gd name="connsiteY0" fmla="*/ 6861910 h 6861910"/>
              <a:gd name="connsiteX1" fmla="*/ 2377645 w 5963231"/>
              <a:gd name="connsiteY1" fmla="*/ 6858000 h 6861910"/>
              <a:gd name="connsiteX2" fmla="*/ 0 w 5963231"/>
              <a:gd name="connsiteY2" fmla="*/ 6858000 h 6861910"/>
              <a:gd name="connsiteX3" fmla="*/ 0 w 5963231"/>
              <a:gd name="connsiteY3" fmla="*/ 0 h 6861910"/>
              <a:gd name="connsiteX4" fmla="*/ 2532276 w 5963231"/>
              <a:gd name="connsiteY4" fmla="*/ 0 h 6861910"/>
              <a:gd name="connsiteX5" fmla="*/ 2547568 w 5963231"/>
              <a:gd name="connsiteY5" fmla="*/ 0 h 6861910"/>
              <a:gd name="connsiteX6" fmla="*/ 2547568 w 5963231"/>
              <a:gd name="connsiteY6" fmla="*/ 387 h 6861910"/>
              <a:gd name="connsiteX7" fmla="*/ 2708832 w 5963231"/>
              <a:gd name="connsiteY7" fmla="*/ 4464 h 6861910"/>
              <a:gd name="connsiteX8" fmla="*/ 5963231 w 5963231"/>
              <a:gd name="connsiteY8" fmla="*/ 3430955 h 6861910"/>
              <a:gd name="connsiteX9" fmla="*/ 2532276 w 5963231"/>
              <a:gd name="connsiteY9" fmla="*/ 6861910 h 686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63231" h="6861910">
                <a:moveTo>
                  <a:pt x="2532276" y="6861910"/>
                </a:moveTo>
                <a:lnTo>
                  <a:pt x="2377645" y="6858000"/>
                </a:lnTo>
                <a:lnTo>
                  <a:pt x="0" y="6858000"/>
                </a:lnTo>
                <a:lnTo>
                  <a:pt x="0" y="0"/>
                </a:lnTo>
                <a:lnTo>
                  <a:pt x="2532276" y="0"/>
                </a:lnTo>
                <a:lnTo>
                  <a:pt x="2547568" y="0"/>
                </a:lnTo>
                <a:lnTo>
                  <a:pt x="2547568" y="387"/>
                </a:lnTo>
                <a:lnTo>
                  <a:pt x="2708832" y="4464"/>
                </a:lnTo>
                <a:cubicBezTo>
                  <a:pt x="4521646" y="96356"/>
                  <a:pt x="5963231" y="1595306"/>
                  <a:pt x="5963231" y="3430955"/>
                </a:cubicBezTo>
                <a:cubicBezTo>
                  <a:pt x="5963231" y="5325819"/>
                  <a:pt x="4427140" y="6861910"/>
                  <a:pt x="2532276" y="6861910"/>
                </a:cubicBezTo>
                <a:close/>
              </a:path>
            </a:pathLst>
          </a:cu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128E6-7FC6-9B83-13C6-E8F8FB19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8AB70BE-1769-45B8-85A6-0C837432C7E6}" type="slidenum">
              <a:rPr lang="en-US" sz="1900">
                <a:solidFill>
                  <a:schemeClr val="accent2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22</a:t>
            </a:fld>
            <a:endParaRPr lang="en-US" sz="1900" dirty="0">
              <a:solidFill>
                <a:schemeClr val="accent2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A59EC16-17E0-996D-04BC-504615BC30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461823"/>
              </p:ext>
            </p:extLst>
          </p:nvPr>
        </p:nvGraphicFramePr>
        <p:xfrm>
          <a:off x="5181998" y="685800"/>
          <a:ext cx="6400401" cy="538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3716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A08E557-10DB-421A-876E-1AE58F8E0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63E900-0B59-4326-97A6-326A75B12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13B66-A56C-47CF-A925-B6177C5A6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97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2147D44-C97C-405A-A47A-45863B50D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0578" y="0"/>
            <a:ext cx="10311423" cy="6858000"/>
          </a:xfrm>
          <a:custGeom>
            <a:avLst/>
            <a:gdLst>
              <a:gd name="connsiteX0" fmla="*/ 3491766 w 10311423"/>
              <a:gd name="connsiteY0" fmla="*/ 0 h 6858000"/>
              <a:gd name="connsiteX1" fmla="*/ 3516179 w 10311423"/>
              <a:gd name="connsiteY1" fmla="*/ 0 h 6858000"/>
              <a:gd name="connsiteX2" fmla="*/ 4068324 w 10311423"/>
              <a:gd name="connsiteY2" fmla="*/ 0 h 6858000"/>
              <a:gd name="connsiteX3" fmla="*/ 5624072 w 10311423"/>
              <a:gd name="connsiteY3" fmla="*/ 0 h 6858000"/>
              <a:gd name="connsiteX4" fmla="*/ 6389966 w 10311423"/>
              <a:gd name="connsiteY4" fmla="*/ 0 h 6858000"/>
              <a:gd name="connsiteX5" fmla="*/ 7032359 w 10311423"/>
              <a:gd name="connsiteY5" fmla="*/ 0 h 6858000"/>
              <a:gd name="connsiteX6" fmla="*/ 8830217 w 10311423"/>
              <a:gd name="connsiteY6" fmla="*/ 0 h 6858000"/>
              <a:gd name="connsiteX7" fmla="*/ 9753600 w 10311423"/>
              <a:gd name="connsiteY7" fmla="*/ 0 h 6858000"/>
              <a:gd name="connsiteX8" fmla="*/ 10311423 w 10311423"/>
              <a:gd name="connsiteY8" fmla="*/ 0 h 6858000"/>
              <a:gd name="connsiteX9" fmla="*/ 10311423 w 10311423"/>
              <a:gd name="connsiteY9" fmla="*/ 6858000 h 6858000"/>
              <a:gd name="connsiteX10" fmla="*/ 4007 w 10311423"/>
              <a:gd name="connsiteY10" fmla="*/ 6858000 h 6858000"/>
              <a:gd name="connsiteX11" fmla="*/ 4007 w 10311423"/>
              <a:gd name="connsiteY11" fmla="*/ 3688236 h 6858000"/>
              <a:gd name="connsiteX12" fmla="*/ 0 w 10311423"/>
              <a:gd name="connsiteY12" fmla="*/ 3529178 h 6858000"/>
              <a:gd name="connsiteX13" fmla="*/ 3156672 w 10311423"/>
              <a:gd name="connsiteY13" fmla="*/ 18220 h 6858000"/>
              <a:gd name="connsiteX14" fmla="*/ 3491766 w 10311423"/>
              <a:gd name="connsiteY14" fmla="*/ 12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311423" h="6858000">
                <a:moveTo>
                  <a:pt x="3491766" y="0"/>
                </a:moveTo>
                <a:lnTo>
                  <a:pt x="3516179" y="0"/>
                </a:lnTo>
                <a:lnTo>
                  <a:pt x="4068324" y="0"/>
                </a:lnTo>
                <a:lnTo>
                  <a:pt x="5624072" y="0"/>
                </a:lnTo>
                <a:lnTo>
                  <a:pt x="6389966" y="0"/>
                </a:lnTo>
                <a:lnTo>
                  <a:pt x="7032359" y="0"/>
                </a:lnTo>
                <a:lnTo>
                  <a:pt x="8830217" y="0"/>
                </a:lnTo>
                <a:lnTo>
                  <a:pt x="9753600" y="0"/>
                </a:lnTo>
                <a:lnTo>
                  <a:pt x="10311423" y="0"/>
                </a:lnTo>
                <a:lnTo>
                  <a:pt x="10311423" y="6858000"/>
                </a:lnTo>
                <a:lnTo>
                  <a:pt x="4007" y="6858000"/>
                </a:lnTo>
                <a:lnTo>
                  <a:pt x="4007" y="3688236"/>
                </a:lnTo>
                <a:lnTo>
                  <a:pt x="0" y="3529178"/>
                </a:lnTo>
                <a:cubicBezTo>
                  <a:pt x="0" y="1701886"/>
                  <a:pt x="1383616" y="198950"/>
                  <a:pt x="3156672" y="18220"/>
                </a:cubicBezTo>
                <a:lnTo>
                  <a:pt x="3491766" y="1238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0227DB4-32B5-4FE1-8847-991A412DB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57997" y="3597208"/>
            <a:ext cx="3132577" cy="3260792"/>
          </a:xfrm>
          <a:custGeom>
            <a:avLst/>
            <a:gdLst>
              <a:gd name="connsiteX0" fmla="*/ 3132577 w 3132577"/>
              <a:gd name="connsiteY0" fmla="*/ 0 h 3260792"/>
              <a:gd name="connsiteX1" fmla="*/ 3132577 w 3132577"/>
              <a:gd name="connsiteY1" fmla="*/ 3260792 h 3260792"/>
              <a:gd name="connsiteX2" fmla="*/ 0 w 3132577"/>
              <a:gd name="connsiteY2" fmla="*/ 3260792 h 3260792"/>
              <a:gd name="connsiteX3" fmla="*/ 49518 w 3132577"/>
              <a:gd name="connsiteY3" fmla="*/ 3254500 h 3260792"/>
              <a:gd name="connsiteX4" fmla="*/ 3131620 w 3132577"/>
              <a:gd name="connsiteY4" fmla="*/ 12589 h 326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2577" h="3260792">
                <a:moveTo>
                  <a:pt x="3132577" y="0"/>
                </a:moveTo>
                <a:lnTo>
                  <a:pt x="3132577" y="3260792"/>
                </a:lnTo>
                <a:lnTo>
                  <a:pt x="0" y="3260792"/>
                </a:lnTo>
                <a:lnTo>
                  <a:pt x="49518" y="3254500"/>
                </a:lnTo>
                <a:cubicBezTo>
                  <a:pt x="1684321" y="3004707"/>
                  <a:pt x="2963023" y="1672736"/>
                  <a:pt x="3131620" y="125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8B6DAD-7E1E-4EF6-8EA1-63EE2D580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01118"/>
            <a:ext cx="12182323" cy="5356883"/>
          </a:xfrm>
          <a:custGeom>
            <a:avLst/>
            <a:gdLst>
              <a:gd name="connsiteX0" fmla="*/ 0 w 12182323"/>
              <a:gd name="connsiteY0" fmla="*/ 0 h 5356883"/>
              <a:gd name="connsiteX1" fmla="*/ 9210 w 12182323"/>
              <a:gd name="connsiteY1" fmla="*/ 182385 h 5356883"/>
              <a:gd name="connsiteX2" fmla="*/ 3648465 w 12182323"/>
              <a:gd name="connsiteY2" fmla="*/ 3466503 h 5356883"/>
              <a:gd name="connsiteX3" fmla="*/ 12182323 w 12182323"/>
              <a:gd name="connsiteY3" fmla="*/ 3466500 h 5356883"/>
              <a:gd name="connsiteX4" fmla="*/ 12182323 w 12182323"/>
              <a:gd name="connsiteY4" fmla="*/ 5356883 h 5356883"/>
              <a:gd name="connsiteX5" fmla="*/ 0 w 12182323"/>
              <a:gd name="connsiteY5" fmla="*/ 5356883 h 535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323" h="5356883">
                <a:moveTo>
                  <a:pt x="0" y="0"/>
                </a:moveTo>
                <a:lnTo>
                  <a:pt x="9210" y="182385"/>
                </a:lnTo>
                <a:cubicBezTo>
                  <a:pt x="196543" y="2027025"/>
                  <a:pt x="1754400" y="3466503"/>
                  <a:pt x="3648465" y="3466503"/>
                </a:cubicBezTo>
                <a:lnTo>
                  <a:pt x="12182323" y="3466500"/>
                </a:lnTo>
                <a:lnTo>
                  <a:pt x="12182323" y="5356883"/>
                </a:lnTo>
                <a:lnTo>
                  <a:pt x="0" y="535688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88F077-89B1-28A8-9756-01307F206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081" y="1122361"/>
            <a:ext cx="7478974" cy="299243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66E55-76D1-6FA0-514F-ED310F6A5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8AB70BE-1769-45B8-85A6-0C837432C7E6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762509870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D7C3E5-1734-4636-9EC5-AEB06BF1FB20}">
  <ds:schemaRefs>
    <ds:schemaRef ds:uri="230e9df3-be65-4c73-a93b-d1236ebd677e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16c05727-aa75-4e4a-9b5f-8a80a1165891"/>
    <ds:schemaRef ds:uri="71af3243-3dd4-4a8d-8c0d-dd76da1f02a5"/>
    <ds:schemaRef ds:uri="http://schemas.microsoft.com/sharepoint/v3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C5C2001-E626-4890-B405-22B5BD1CB0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453AF4-4FB0-4B39-9296-55DED383E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{53352855-9E07-4CB4-90B3-881607AFC973}tf89118109_win32</Template>
  <TotalTime>563</TotalTime>
  <Words>1006</Words>
  <Application>Microsoft Office PowerPoint</Application>
  <PresentationFormat>Widescreen</PresentationFormat>
  <Paragraphs>167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Nova Light</vt:lpstr>
      <vt:lpstr>Calibri</vt:lpstr>
      <vt:lpstr>Elephant</vt:lpstr>
      <vt:lpstr>Google Sans</vt:lpstr>
      <vt:lpstr>ModOverlayVTI</vt:lpstr>
      <vt:lpstr>Upper Darby Township  ARPA Status Report June 5, 2024</vt:lpstr>
      <vt:lpstr>Agenda</vt:lpstr>
      <vt:lpstr>Status by Company</vt:lpstr>
      <vt:lpstr>Watkins Center Spending</vt:lpstr>
      <vt:lpstr>Summary of ARPA Spending to Date</vt:lpstr>
      <vt:lpstr>There is a need to protect the remaining $14.4+ million from being reclaimed by the federal government </vt:lpstr>
      <vt:lpstr>Strategy for Protecting the Funding from Reclamation by the Federal Government</vt:lpstr>
      <vt:lpstr>Restricted Capital Fund</vt:lpstr>
      <vt:lpstr>Why this Process is Recommended</vt:lpstr>
      <vt:lpstr>Thank you</vt:lpstr>
      <vt:lpstr>Ordinance 3156</vt:lpstr>
      <vt:lpstr>Ordinance 3157</vt:lpstr>
      <vt:lpstr>Ordinance 3158</vt:lpstr>
      <vt:lpstr>Ordinance 3159</vt:lpstr>
      <vt:lpstr>Ordinance 3160</vt:lpstr>
      <vt:lpstr>Ordinance 3161</vt:lpstr>
      <vt:lpstr>Ordinance 3162</vt:lpstr>
      <vt:lpstr>Ordinance 3163</vt:lpstr>
      <vt:lpstr>Ordinance 3164</vt:lpstr>
      <vt:lpstr>Ordinance 3165</vt:lpstr>
      <vt:lpstr>Ordinance 3166</vt:lpstr>
      <vt:lpstr>Ordinance 3167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Darby Township  ARPA Status Report May 15, 2024</dc:title>
  <dc:creator>Crandall Jones</dc:creator>
  <cp:lastModifiedBy>Crandall Jones</cp:lastModifiedBy>
  <cp:revision>37</cp:revision>
  <cp:lastPrinted>2024-05-15T20:59:11Z</cp:lastPrinted>
  <dcterms:created xsi:type="dcterms:W3CDTF">2024-05-15T17:52:02Z</dcterms:created>
  <dcterms:modified xsi:type="dcterms:W3CDTF">2024-06-05T21:40:24Z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